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6" r:id="rId5"/>
    <p:sldMasterId id="2147483690" r:id="rId6"/>
  </p:sldMasterIdLst>
  <p:notesMasterIdLst>
    <p:notesMasterId r:id="rId74"/>
  </p:notesMasterIdLst>
  <p:sldIdLst>
    <p:sldId id="332" r:id="rId7"/>
    <p:sldId id="257" r:id="rId8"/>
    <p:sldId id="258" r:id="rId9"/>
    <p:sldId id="259" r:id="rId10"/>
    <p:sldId id="260" r:id="rId11"/>
    <p:sldId id="261" r:id="rId12"/>
    <p:sldId id="386" r:id="rId13"/>
    <p:sldId id="385" r:id="rId14"/>
    <p:sldId id="427" r:id="rId15"/>
    <p:sldId id="394" r:id="rId16"/>
    <p:sldId id="266" r:id="rId17"/>
    <p:sldId id="420" r:id="rId18"/>
    <p:sldId id="482" r:id="rId19"/>
    <p:sldId id="499" r:id="rId20"/>
    <p:sldId id="484" r:id="rId21"/>
    <p:sldId id="485" r:id="rId22"/>
    <p:sldId id="511" r:id="rId23"/>
    <p:sldId id="487" r:id="rId24"/>
    <p:sldId id="298" r:id="rId25"/>
    <p:sldId id="299" r:id="rId26"/>
    <p:sldId id="432" r:id="rId27"/>
    <p:sldId id="433" r:id="rId28"/>
    <p:sldId id="479" r:id="rId29"/>
    <p:sldId id="430" r:id="rId30"/>
    <p:sldId id="416" r:id="rId31"/>
    <p:sldId id="429" r:id="rId32"/>
    <p:sldId id="500" r:id="rId33"/>
    <p:sldId id="431" r:id="rId34"/>
    <p:sldId id="434" r:id="rId35"/>
    <p:sldId id="501" r:id="rId36"/>
    <p:sldId id="435" r:id="rId37"/>
    <p:sldId id="502" r:id="rId38"/>
    <p:sldId id="436" r:id="rId39"/>
    <p:sldId id="437" r:id="rId40"/>
    <p:sldId id="503" r:id="rId41"/>
    <p:sldId id="438" r:id="rId42"/>
    <p:sldId id="504" r:id="rId43"/>
    <p:sldId id="439" r:id="rId44"/>
    <p:sldId id="440" r:id="rId45"/>
    <p:sldId id="505" r:id="rId46"/>
    <p:sldId id="441" r:id="rId47"/>
    <p:sldId id="506" r:id="rId48"/>
    <p:sldId id="449" r:id="rId49"/>
    <p:sldId id="507" r:id="rId50"/>
    <p:sldId id="480" r:id="rId51"/>
    <p:sldId id="451" r:id="rId52"/>
    <p:sldId id="481" r:id="rId53"/>
    <p:sldId id="508" r:id="rId54"/>
    <p:sldId id="297" r:id="rId55"/>
    <p:sldId id="468" r:id="rId56"/>
    <p:sldId id="452" r:id="rId57"/>
    <p:sldId id="392" r:id="rId58"/>
    <p:sldId id="466" r:id="rId59"/>
    <p:sldId id="415" r:id="rId60"/>
    <p:sldId id="424" r:id="rId61"/>
    <p:sldId id="425" r:id="rId62"/>
    <p:sldId id="512" r:id="rId63"/>
    <p:sldId id="509" r:id="rId64"/>
    <p:sldId id="423" r:id="rId65"/>
    <p:sldId id="426" r:id="rId66"/>
    <p:sldId id="510" r:id="rId67"/>
    <p:sldId id="326" r:id="rId68"/>
    <p:sldId id="327" r:id="rId69"/>
    <p:sldId id="357" r:id="rId70"/>
    <p:sldId id="358" r:id="rId71"/>
    <p:sldId id="330" r:id="rId72"/>
    <p:sldId id="331" r:id="rId7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Georgia" panose="02040502050405020303" pitchFamily="18" charset="0"/>
      <p:regular r:id="rId79"/>
      <p:bold r:id="rId80"/>
      <p:italic r:id="rId81"/>
      <p:boldItalic r:id="rId82"/>
    </p:embeddedFont>
    <p:embeddedFont>
      <p:font typeface="Proxima Nova" panose="020B0604020202020204" charset="0"/>
      <p:regular r:id="rId83"/>
      <p:bold r:id="rId84"/>
      <p:italic r:id="rId85"/>
      <p:boldItalic r:id="rId86"/>
    </p:embeddedFont>
    <p:embeddedFont>
      <p:font typeface="Proxima Nova Semibold" panose="020B0604020202020204" charset="0"/>
      <p:regular r:id="rId87"/>
      <p:bold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i/Vly1StnH1Lxro8SCE9vMiJx9r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Vylders (BE)" initials="" lastIdx="25" clrIdx="0"/>
  <p:cmAuthor id="1" name="Louise Ysewijn (BE)" initials="" lastIdx="2" clrIdx="1"/>
  <p:cmAuthor id="2" name="De Cock Jitse" initials="DCJ" lastIdx="58" clrIdx="2">
    <p:extLst>
      <p:ext uri="{19B8F6BF-5375-455C-9EA6-DF929625EA0E}">
        <p15:presenceInfo xmlns:p15="http://schemas.microsoft.com/office/powerpoint/2012/main" userId="S::jitse.decock@vlaanderen.be::9cc8e242-c866-4cc7-a24e-e9b48782583a" providerId="AD"/>
      </p:ext>
    </p:extLst>
  </p:cmAuthor>
  <p:cmAuthor id="3" name="Van de Vyvere Brecht" initials="VB" lastIdx="18" clrIdx="3">
    <p:extLst>
      <p:ext uri="{19B8F6BF-5375-455C-9EA6-DF929625EA0E}">
        <p15:presenceInfo xmlns:p15="http://schemas.microsoft.com/office/powerpoint/2012/main" userId="S::brecht.vandevyvere@vlaanderen.be::c748c14e-f036-40e8-878f-c3efabff31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C96A5-CFD3-9263-2E2C-1D8705DF37BE}" v="430" dt="2023-11-27T18:42:55.293"/>
    <p1510:client id="{1C920237-48A7-DA79-F163-5CC05204A023}" v="740" dt="2023-11-28T11:06:01.307"/>
    <p1510:client id="{6B8A74ED-C1F2-6D64-E199-208D478AB0EB}" v="22" dt="2023-11-28T12:11:10.119"/>
    <p1510:client id="{AC7EE877-0980-4210-BB0C-457D7DB58905}" v="200" dt="2023-11-28T14:16:08.390"/>
    <p1510:client id="{F3C68036-F4FE-390C-FBF5-5FDD91EF1F23}" v="9" dt="2023-11-28T12:00:25.017"/>
  </p1510:revLst>
</p1510:revInfo>
</file>

<file path=ppt/tableStyles.xml><?xml version="1.0" encoding="utf-8"?>
<a:tblStyleLst xmlns:a="http://schemas.openxmlformats.org/drawingml/2006/main" def="{C45783E9-D8B6-4501-A431-97DB54836154}">
  <a:tblStyle styleId="{C45783E9-D8B6-4501-A431-97DB548361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24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19" Type="http://customschemas.google.com/relationships/presentationmetadata" Target="meta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2.fntdata"/><Relationship Id="rId120" Type="http://schemas.openxmlformats.org/officeDocument/2006/relationships/commentAuthors" Target="commentAuthors.xml"/><Relationship Id="rId125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13.fntdata"/><Relationship Id="rId61" Type="http://schemas.openxmlformats.org/officeDocument/2006/relationships/slide" Target="slides/slide55.xml"/><Relationship Id="rId82" Type="http://schemas.openxmlformats.org/officeDocument/2006/relationships/font" Target="fonts/font8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24T14:54:05.557" idx="43">
    <p:pos x="10" y="10"/>
    <p:text>nog aan te passen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24T16:29:24.990" idx="44">
    <p:pos x="10" y="10"/>
    <p:text>- Locatie toevoegen
- hasSource IPDC toevoegen
- Work toevoegen en geo.. verhuizen
- besluittype: gecoordineerde versie reglement toevoegen PR (Pieter van hastel eindbeslissing)
- heeftBijlage in model
  &lt;!-- eli:related_to wordt gebruikt voor de relatie naar de bijlage,
         daarnaast wordt dct:isPartOf gebruikt om aan te geven dat de bijlage kan worden aanzien als een onderdeel van het besluit --&gt;
- Thema related/matching with other concept
- besluit coordineert/coordinated by legale verschijningsvorm</p:text>
    <p:extLst>
      <p:ext uri="{C676402C-5697-4E1C-873F-D02D1690AC5C}">
        <p15:threadingInfo xmlns:p15="http://schemas.microsoft.com/office/powerpoint/2012/main" timeZoneBias="-60"/>
      </p:ext>
    </p:extLst>
  </p:cm>
  <p:cm authorId="2" dt="2023-11-24T16:29:32.463" idx="45">
    <p:pos x="10" y="106"/>
    <p:text>initiatiefrecht nog eens bekijken</p:text>
    <p:extLst>
      <p:ext uri="{C676402C-5697-4E1C-873F-D02D1690AC5C}">
        <p15:threadingInfo xmlns:p15="http://schemas.microsoft.com/office/powerpoint/2012/main" timeZoneBias="-60">
          <p15:parentCm authorId="2" idx="44"/>
        </p15:threadingInfo>
      </p:ext>
    </p:extLst>
  </p:cm>
  <p:cm authorId="2" dt="2023-11-26T23:22:49.549" idx="58">
    <p:pos x="106" y="106"/>
    <p:text>@william kan jij dit op basis van de comment van Brecht nog toevoegen zoals bij slide 14? dank!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23T22:52:31.426" idx="46">
    <p:pos x="10" y="10"/>
    <p:text>[@Van de Vyvere Brecht]Kan jij aanvullen?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26T22:05:21.310" idx="47">
    <p:pos x="10" y="10"/>
    <p:text>objectdiagram te maken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1-06T11:27:07.226" idx="26">
    <p:pos x="146" y="146"/>
    <p:text>Opwijk delen lijst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e090956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4" name="Google Shape;794;g11ee090956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0b9d23c6e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786" name="Google Shape;786;g10b9d23c6e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52" name="Google Shape;852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fba70e22c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nl-BE" sz="1400">
                <a:solidFill>
                  <a:schemeClr val="dk1"/>
                </a:solidFill>
              </a:rPr>
              <a:t>Na elke use case schakelen we 5min over naar Mural voor uw input.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nl-BE" sz="1400">
                <a:solidFill>
                  <a:schemeClr val="dk1"/>
                </a:solidFill>
              </a:rPr>
              <a:t>Schrijf tijdens de use case uw feedback op om nadien in de Mural te plaatsen.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nl-BE" sz="1400">
                <a:solidFill>
                  <a:schemeClr val="dk1"/>
                </a:solidFill>
              </a:rPr>
              <a:t>Tijdens de 5min zullen vragen vanuit de chat beantwoord worden.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gfba70e22c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b9d23c6e3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g10b9d23c6e3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7973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b9d23c6e3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g10b9d23c6e3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65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b9d23c6e3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g10b9d23c6e3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3790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52" name="Google Shape;852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640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516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15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2542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849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249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8965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454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050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422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614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09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0375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1974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52" name="Google Shape;852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713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7677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3372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6288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7202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275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0707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0b9d23c6e3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4" name="Google Shape;794;g10b9d23c6e3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4100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8279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a30ed6e57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gfa30ed6e57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4029636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g294029636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415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7441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ba70e22c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4" name="Google Shape;814;gfba70e22c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80" name="Google Shape;480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3548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90225379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90225379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53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e2d70c71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50e2d70c71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20081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52" name="Google Shape;852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7006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e090956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4" name="Google Shape;794;g11ee090956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769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e090956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4" name="Google Shape;794;g11ee090956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52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30ed6e5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fa30ed6e5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e090956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4" name="Google Shape;794;g11ee090956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32255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7712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ba70e22c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852" name="Google Shape;852;gfba70e22c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53327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ee090956d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4" name="Google Shape;794;g11ee090956d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8543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003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fba70e22c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85" name="Google Shape;3585;gfba70e22c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3" name="Google Shape;359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1736e2d9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21736e2d9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4" name="Google Shape;7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79126f208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0" name="Google Shape;3680;g279126f208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b33af7f73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73636"/>
                </a:solidFill>
              </a:rPr>
              <a:t>https://app.mural.co/t/beadvtc7549/m/beadvtc7549/1701126770446/22d0ac80517a692c97a0c755c0985abfa545e869?sender=ue9933922f73b776a33f43670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8" name="Google Shape;408;g1fb33af7f73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Google Shape;3688;g279126f208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73636"/>
              </a:solidFill>
            </a:endParaRPr>
          </a:p>
        </p:txBody>
      </p:sp>
      <p:sp>
        <p:nvSpPr>
          <p:cNvPr id="3689" name="Google Shape;3689;g279126f208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ba70e22c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>
                <a:solidFill>
                  <a:srgbClr val="373636"/>
                </a:solidFill>
              </a:rPr>
              <a:t>Yaron</a:t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407" name="Google Shape;407;gfba70e22c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fb2b73fd7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fb2b73fd7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ee090956d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80" name="Google Shape;780;g11ee090956d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94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/slideLayouts/ppt/slides/slide3.xml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fa30ed6e57_0_217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gfa30ed6e57_0_2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fa30ed6e57_0_217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" name="Google Shape;15;gfa30ed6e57_0_2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9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0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7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2" name="Google Shape;7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Orange">
  <p:cSld name="Section Header Orange">
    <p:bg>
      <p:bgPr>
        <a:solidFill>
          <a:srgbClr val="D04A0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 txBox="1">
            <a:spLocks noGrp="1"/>
          </p:cNvSpPr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subTitle" idx="1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sz="48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3"/>
          <p:cNvSpPr txBox="1">
            <a:spLocks noGrp="1"/>
          </p:cNvSpPr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73"/>
          <p:cNvSpPr txBox="1">
            <a:spLocks noGrp="1"/>
          </p:cNvSpPr>
          <p:nvPr>
            <p:ph type="body" idx="1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3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2 Orange">
  <p:cSld name="Quote 2 Orange">
    <p:bg>
      <p:bgPr>
        <a:solidFill>
          <a:srgbClr val="D04A0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 txBox="1">
            <a:spLocks noGrp="1"/>
          </p:cNvSpPr>
          <p:nvPr>
            <p:ph type="body" idx="1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74"/>
          <p:cNvSpPr/>
          <p:nvPr/>
        </p:nvSpPr>
        <p:spPr>
          <a:xfrm>
            <a:off x="332185" y="1022219"/>
            <a:ext cx="653653" cy="509589"/>
          </a:xfrm>
          <a:custGeom>
            <a:avLst/>
            <a:gdLst/>
            <a:ahLst/>
            <a:cxnLst/>
            <a:rect l="l" t="t" r="r" b="b"/>
            <a:pathLst>
              <a:path w="1811" h="1424" extrusionOk="0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4"/>
          <p:cNvSpPr txBox="1">
            <a:spLocks noGrp="1"/>
          </p:cNvSpPr>
          <p:nvPr>
            <p:ph type="sldNum" idx="12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Content - Subtitle">
  <p:cSld name="One Column Content - Sub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5"/>
          <p:cNvSpPr txBox="1">
            <a:spLocks noGrp="1"/>
          </p:cNvSpPr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5"/>
          <p:cNvSpPr txBox="1">
            <a:spLocks noGrp="1"/>
          </p:cNvSpPr>
          <p:nvPr>
            <p:ph type="subTitle" idx="1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5"/>
          <p:cNvSpPr txBox="1">
            <a:spLocks noGrp="1"/>
          </p:cNvSpPr>
          <p:nvPr>
            <p:ph type="body" idx="2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5"/>
          <p:cNvSpPr txBox="1">
            <a:spLocks noGrp="1"/>
          </p:cNvSpPr>
          <p:nvPr>
            <p:ph type="ftr" idx="11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5"/>
          <p:cNvSpPr txBox="1">
            <a:spLocks noGrp="1"/>
          </p:cNvSpPr>
          <p:nvPr>
            <p:ph type="dt" idx="10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5"/>
          <p:cNvSpPr txBox="1">
            <a:spLocks noGrp="1"/>
          </p:cNvSpPr>
          <p:nvPr>
            <p:ph type="sldNum" idx="12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-tekst//geel//LIJN//logoBoven">
  <p:cSld name="titel-tekst//geel//LIJN//logoBove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6"/>
          <p:cNvSpPr txBox="1">
            <a:spLocks noGrp="1"/>
          </p:cNvSpPr>
          <p:nvPr>
            <p:ph type="body" idx="1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0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marL="1371600" lvl="2" indent="-298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marL="1828800" lvl="3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6"/>
          <p:cNvSpPr txBox="1">
            <a:spLocks noGrp="1"/>
          </p:cNvSpPr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7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w="50800" cap="flat" cmpd="sng">
            <a:solidFill>
              <a:srgbClr val="FFEB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4_algemene-slide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0D4D58-7EDB-804D-8B55-82306F5D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E33498-85A1-0443-8061-1103802147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E715709-53D4-1149-A2AF-149E9FAA05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nl-BE"/>
              <a:t>Hoofdtekst - niveau één</a:t>
            </a:r>
          </a:p>
          <a:p>
            <a:pPr lvl="1"/>
            <a:r>
              <a:rPr lang="nl-BE"/>
              <a:t>Hoofdtekst - niveau twee</a:t>
            </a:r>
          </a:p>
          <a:p>
            <a:pPr lvl="2"/>
            <a:r>
              <a:rPr lang="nl-BE"/>
              <a:t>Hoofdtekst - niveau drie</a:t>
            </a:r>
          </a:p>
          <a:p>
            <a:pPr lvl="3"/>
            <a:r>
              <a:rPr lang="nl-BE"/>
              <a:t>Hoofdtekst - niveau vier</a:t>
            </a:r>
          </a:p>
          <a:p>
            <a:pPr lvl="4"/>
            <a:r>
              <a:rPr lang="nl-BE"/>
              <a:t>Hoofdtekst - niveau vijf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5AB2952-E17E-F640-AA7B-5B4FEBCA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A5ABCB7-B471-034B-AE67-C13EDCBA2534}"/>
              </a:ext>
            </a:extLst>
          </p:cNvPr>
          <p:cNvCxnSpPr/>
          <p:nvPr userDrawn="1"/>
        </p:nvCxnSpPr>
        <p:spPr>
          <a:xfrm>
            <a:off x="0" y="4660106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C3C685F5-DF10-434D-BE03-DDBB0D8922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62" y="4732938"/>
            <a:ext cx="621792" cy="32308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9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enkel-titel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BA7549-DDF3-8646-9967-547F7646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C07233C-92B2-2140-AFB0-D5CAE6D1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648A-517A-4E27-8EEC-43BF51858ECB}" type="datetime1">
              <a:rPr lang="nl-BE" smtClean="0"/>
              <a:t>4/12/2023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0A67783-B5D1-B644-8BB3-C6110789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DS161b – V6 – 11/02/2021 – cel Communicatie en coördinatie</a:t>
            </a:r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A6C250-E170-4C42-A02B-1557846C69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300" y="4767262"/>
            <a:ext cx="569700" cy="25704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02" y="4718113"/>
            <a:ext cx="219731" cy="3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0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ba70e22ce_0_44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08" name="Google Shape;108;gfba70e22ce_0_4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fba70e22ce_0_44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0" name="Google Shape;110;gfba70e22ce_0_4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a70e22ce_0_45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3" name="Google Shape;113;gfba70e22ce_0_45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gfba70e22ce_0_456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gfba70e22ce_0_4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ba70e22ce_0_45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fba70e22ce_0_462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fba70e22ce_0_46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gfba70e22ce_0_462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>
  <p:cSld name="Titel en 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a70e22ce_0_466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gfba70e22ce_0_4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gfba70e22ce_0_46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orange">
  <p:cSld name="Intro orange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fba70e22ce_0_4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532" y="4099560"/>
            <a:ext cx="1791953" cy="7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fba70e22ce_0_470"/>
          <p:cNvSpPr txBox="1">
            <a:spLocks noGrp="1"/>
          </p:cNvSpPr>
          <p:nvPr>
            <p:ph type="body" idx="1"/>
          </p:nvPr>
        </p:nvSpPr>
        <p:spPr>
          <a:xfrm>
            <a:off x="984005" y="2779909"/>
            <a:ext cx="22716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5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fba70e22ce_0_470"/>
          <p:cNvSpPr txBox="1">
            <a:spLocks noGrp="1"/>
          </p:cNvSpPr>
          <p:nvPr>
            <p:ph type="body" idx="2"/>
          </p:nvPr>
        </p:nvSpPr>
        <p:spPr>
          <a:xfrm>
            <a:off x="985390" y="2405109"/>
            <a:ext cx="34761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100" b="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fba70e22ce_0_470"/>
          <p:cNvSpPr txBox="1">
            <a:spLocks noGrp="1"/>
          </p:cNvSpPr>
          <p:nvPr>
            <p:ph type="body" idx="3"/>
          </p:nvPr>
        </p:nvSpPr>
        <p:spPr>
          <a:xfrm>
            <a:off x="628651" y="106341"/>
            <a:ext cx="64122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36000" anchor="t" anchorCtr="0">
            <a:noAutofit/>
          </a:bodyPr>
          <a:lstStyle>
            <a:lvl1pPr marL="457200" lvl="0" indent="-228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  <a:defRPr sz="7050" b="1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ange">
  <p:cSld name="Quote orang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fba70e22ce_0_4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5048" y="2882268"/>
            <a:ext cx="465924" cy="65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ba70e22ce_0_475"/>
          <p:cNvSpPr txBox="1">
            <a:spLocks noGrp="1"/>
          </p:cNvSpPr>
          <p:nvPr>
            <p:ph type="body" idx="1"/>
          </p:nvPr>
        </p:nvSpPr>
        <p:spPr>
          <a:xfrm>
            <a:off x="1090430" y="2076136"/>
            <a:ext cx="69951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2700" b="0" i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">
  <p:cSld name="Slide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ba70e22ce_0_478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1" y="244719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fba70e22ce_0_478"/>
          <p:cNvSpPr txBox="1"/>
          <p:nvPr/>
        </p:nvSpPr>
        <p:spPr>
          <a:xfrm>
            <a:off x="1047750" y="4191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6" name="Google Shape;136;gfba70e22ce_0_478"/>
          <p:cNvSpPr txBox="1">
            <a:spLocks noGrp="1"/>
          </p:cNvSpPr>
          <p:nvPr>
            <p:ph type="body" idx="1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fba70e22ce_0_47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fba70e22ce_0_478"/>
          <p:cNvSpPr txBox="1"/>
          <p:nvPr/>
        </p:nvSpPr>
        <p:spPr>
          <a:xfrm>
            <a:off x="1537398" y="467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9" name="Google Shape;139;gfba70e22ce_0_478"/>
          <p:cNvSpPr txBox="1">
            <a:spLocks noGrp="1"/>
          </p:cNvSpPr>
          <p:nvPr>
            <p:ph type="body" idx="3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gfba70e22ce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a70e22ce_0_478"/>
          <p:cNvSpPr txBox="1"/>
          <p:nvPr/>
        </p:nvSpPr>
        <p:spPr>
          <a:xfrm>
            <a:off x="1350169" y="48541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2" name="Google Shape;142;gfba70e22ce_0_478"/>
          <p:cNvSpPr txBox="1"/>
          <p:nvPr/>
        </p:nvSpPr>
        <p:spPr>
          <a:xfrm>
            <a:off x="1350169" y="476845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ext without background">
  <p:cSld name="Slide text without background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a70e22ce_0_488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5" name="Google Shape;145;gfba70e22ce_0_488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6" name="Google Shape;146;gfba70e22ce_0_488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7" name="Google Shape;147;gfba70e22ce_0_488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gfba70e22ce_0_488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gfba70e22ce_0_488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fba70e22ce_0_488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1" name="Google Shape;151;gfba70e22ce_0_4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ba70e22ce_0_488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ba70e22ce_0_49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fba70e22ce_0_49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Char char="•"/>
              <a:defRPr/>
            </a:lvl1pPr>
            <a:lvl2pPr marL="914400" lvl="1" indent="-40640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/>
            </a:lvl2pPr>
            <a:lvl3pPr marL="1371600" lvl="2" indent="-381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gfba70e22ce_0_498"/>
          <p:cNvSpPr txBox="1">
            <a:spLocks noGrp="1"/>
          </p:cNvSpPr>
          <p:nvPr>
            <p:ph type="sldNum" idx="12"/>
          </p:nvPr>
        </p:nvSpPr>
        <p:spPr>
          <a:xfrm>
            <a:off x="6552947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Slide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fba70e22ce_0_502" descr="Billed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9080342" cy="510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fba70e22ce_0_502"/>
          <p:cNvSpPr txBox="1">
            <a:spLocks noGrp="1"/>
          </p:cNvSpPr>
          <p:nvPr>
            <p:ph type="title"/>
          </p:nvPr>
        </p:nvSpPr>
        <p:spPr>
          <a:xfrm>
            <a:off x="1143000" y="182016"/>
            <a:ext cx="685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050" b="1">
                <a:solidFill>
                  <a:srgbClr val="53535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fba70e22ce_0_502"/>
          <p:cNvSpPr txBox="1">
            <a:spLocks noGrp="1"/>
          </p:cNvSpPr>
          <p:nvPr>
            <p:ph type="body" idx="1"/>
          </p:nvPr>
        </p:nvSpPr>
        <p:spPr>
          <a:xfrm>
            <a:off x="1143000" y="1128532"/>
            <a:ext cx="3743400" cy="3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Proxima Nova"/>
              <a:buNone/>
              <a:defRPr sz="1500">
                <a:solidFill>
                  <a:srgbClr val="535353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fba70e22ce_0_502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ots">
  <p:cSld name="Slide do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fba70e22ce_0_507"/>
          <p:cNvPicPr preferRelativeResize="0"/>
          <p:nvPr/>
        </p:nvPicPr>
        <p:blipFill rotWithShape="1">
          <a:blip r:embed="rId2">
            <a:alphaModFix amt="3000"/>
          </a:blip>
          <a:srcRect/>
          <a:stretch/>
        </p:blipFill>
        <p:spPr>
          <a:xfrm>
            <a:off x="4396154" y="244720"/>
            <a:ext cx="45148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fba70e22ce_0_507"/>
          <p:cNvSpPr txBox="1"/>
          <p:nvPr/>
        </p:nvSpPr>
        <p:spPr>
          <a:xfrm>
            <a:off x="1296237" y="-753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5" name="Google Shape;165;gfba70e22ce_0_507"/>
          <p:cNvSpPr txBox="1"/>
          <p:nvPr/>
        </p:nvSpPr>
        <p:spPr>
          <a:xfrm>
            <a:off x="2133600" y="2038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6" name="Google Shape;166;gfba70e22ce_0_507"/>
          <p:cNvSpPr txBox="1"/>
          <p:nvPr/>
        </p:nvSpPr>
        <p:spPr>
          <a:xfrm>
            <a:off x="1781175" y="48196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7" name="Google Shape;167;gfba70e22ce_0_507"/>
          <p:cNvSpPr txBox="1"/>
          <p:nvPr/>
        </p:nvSpPr>
        <p:spPr>
          <a:xfrm>
            <a:off x="1514789" y="4144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8" name="Google Shape;168;gfba70e22ce_0_507"/>
          <p:cNvSpPr txBox="1">
            <a:spLocks noGrp="1"/>
          </p:cNvSpPr>
          <p:nvPr>
            <p:ph type="body" idx="1"/>
          </p:nvPr>
        </p:nvSpPr>
        <p:spPr>
          <a:xfrm>
            <a:off x="628650" y="168595"/>
            <a:ext cx="4581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3000" b="1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fba70e22ce_0_507"/>
          <p:cNvSpPr txBox="1">
            <a:spLocks noGrp="1"/>
          </p:cNvSpPr>
          <p:nvPr>
            <p:ph type="body" idx="2"/>
          </p:nvPr>
        </p:nvSpPr>
        <p:spPr>
          <a:xfrm>
            <a:off x="628649" y="655225"/>
            <a:ext cx="4578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b="1" i="0">
                <a:solidFill>
                  <a:srgbClr val="9B9898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fba70e22ce_0_507"/>
          <p:cNvSpPr txBox="1">
            <a:spLocks noGrp="1"/>
          </p:cNvSpPr>
          <p:nvPr>
            <p:ph type="body" idx="3"/>
          </p:nvPr>
        </p:nvSpPr>
        <p:spPr>
          <a:xfrm>
            <a:off x="628649" y="1501673"/>
            <a:ext cx="65460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sz="1800"/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1" name="Google Shape;171;gfba70e22ce_0_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33" y="242534"/>
            <a:ext cx="207714" cy="3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fba70e22ce_0_507"/>
          <p:cNvSpPr txBox="1"/>
          <p:nvPr/>
        </p:nvSpPr>
        <p:spPr>
          <a:xfrm>
            <a:off x="480701" y="9549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3" name="Google Shape;173;gfba70e22ce_0_507"/>
          <p:cNvSpPr txBox="1"/>
          <p:nvPr/>
        </p:nvSpPr>
        <p:spPr>
          <a:xfrm>
            <a:off x="1232453" y="4800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9B9898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a70e22ce_0_51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6" name="Google Shape;176;gfba70e22ce_0_51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7" name="Google Shape;177;gfba70e22ce_0_519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78" name="Google Shape;178;gfba70e22ce_0_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fba70e22ce_0_51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a70e22ce_0_52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fba70e22ce_0_52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3" name="Google Shape;183;gfba70e22ce_0_52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a70e22ce_0_52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gfba70e22ce_0_52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fba70e22ce_0_52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8" name="Google Shape;188;gfba70e22ce_0_52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9" name="Google Shape;189;gfba70e22ce_0_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fba70e22ce_0_52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ba70e22ce_0_5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gfba70e22ce_0_536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94" name="Google Shape;194;gfba70e22ce_0_5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fba70e22ce_0_5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6" name="Google Shape;196;gfba70e22ce_0_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ba70e22ce_0_5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fba70e22ce_0_543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fba70e22ce_0_543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gfba70e22ce_0_543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gfba70e22ce_0_5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fba70e22ce_0_548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fba70e22ce_0_548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6" name="Google Shape;206;gfba70e22ce_0_548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gfba70e22ce_0_548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8" name="Google Shape;208;gfba70e22ce_0_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ba70e22ce_0_5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a70e22ce_0_5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gfba70e22ce_0_555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fba70e22ce_0_555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fba70e22ce_0_555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5" name="Google Shape;215;gfba70e22ce_0_555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a70e22ce_0_56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fba70e22ce_0_56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gfba70e22ce_0_561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gfba70e22ce_0_561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1" name="Google Shape;221;gfba70e22ce_0_5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fba70e22ce_0_56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a70e22ce_0_568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fba70e22ce_0_5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8365"/>
            <a:ext cx="9144002" cy="330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fba70e22ce_0_568"/>
          <p:cNvPicPr preferRelativeResize="0"/>
          <p:nvPr/>
        </p:nvPicPr>
        <p:blipFill rotWithShape="1">
          <a:blip r:embed="rId3">
            <a:alphaModFix/>
          </a:blip>
          <a:srcRect t="-2165" b="38111"/>
          <a:stretch/>
        </p:blipFill>
        <p:spPr>
          <a:xfrm>
            <a:off x="2" y="2392846"/>
            <a:ext cx="9144002" cy="275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fba70e22ce_0_5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5219" y="-15980"/>
            <a:ext cx="8088783" cy="4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ba70e22ce_0_572"/>
          <p:cNvSpPr/>
          <p:nvPr/>
        </p:nvSpPr>
        <p:spPr>
          <a:xfrm>
            <a:off x="1" y="-15979"/>
            <a:ext cx="6334092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fba70e22ce_0_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800002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ba70e22ce_0_572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2" name="Google Shape;232;gfba70e22ce_0_572"/>
          <p:cNvSpPr txBox="1">
            <a:spLocks noGrp="1"/>
          </p:cNvSpPr>
          <p:nvPr>
            <p:ph type="title"/>
          </p:nvPr>
        </p:nvSpPr>
        <p:spPr>
          <a:xfrm>
            <a:off x="949579" y="1163814"/>
            <a:ext cx="39105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3" name="Google Shape;233;gfba70e22ce_0_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3" y="4327651"/>
            <a:ext cx="1408179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ba70e22ce_0_572"/>
          <p:cNvSpPr txBox="1"/>
          <p:nvPr/>
        </p:nvSpPr>
        <p:spPr>
          <a:xfrm>
            <a:off x="6084169" y="4417084"/>
            <a:ext cx="29523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 1">
  <p:cSld name="1_Titel en Inhoud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c1800f95_1_146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g1f8c1800f95_1_146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1f8c1800f95_1_146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gemeen_01">
  <p:cSld name="Algemeen_0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2565a596_0_2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g2022565a596_0_261"/>
          <p:cNvSpPr txBox="1">
            <a:spLocks noGrp="1"/>
          </p:cNvSpPr>
          <p:nvPr>
            <p:ph type="body" idx="1"/>
          </p:nvPr>
        </p:nvSpPr>
        <p:spPr>
          <a:xfrm>
            <a:off x="628650" y="1409326"/>
            <a:ext cx="7886700" cy="3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g2022565a596_0_261"/>
          <p:cNvSpPr txBox="1">
            <a:spLocks noGrp="1"/>
          </p:cNvSpPr>
          <p:nvPr>
            <p:ph type="ftr" idx="11"/>
          </p:nvPr>
        </p:nvSpPr>
        <p:spPr>
          <a:xfrm>
            <a:off x="7355609" y="4856892"/>
            <a:ext cx="154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g2022565a596_0_261"/>
          <p:cNvSpPr txBox="1">
            <a:spLocks noGrp="1"/>
          </p:cNvSpPr>
          <p:nvPr>
            <p:ph type="sldNum" idx="12"/>
          </p:nvPr>
        </p:nvSpPr>
        <p:spPr>
          <a:xfrm>
            <a:off x="8515350" y="4856893"/>
            <a:ext cx="62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58" name="Google Shape;258;g2022565a596_0_261"/>
          <p:cNvSpPr/>
          <p:nvPr/>
        </p:nvSpPr>
        <p:spPr>
          <a:xfrm>
            <a:off x="0" y="0"/>
            <a:ext cx="1647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2565a596_0_261"/>
          <p:cNvSpPr txBox="1">
            <a:spLocks noGrp="1"/>
          </p:cNvSpPr>
          <p:nvPr>
            <p:ph type="body" idx="2"/>
          </p:nvPr>
        </p:nvSpPr>
        <p:spPr>
          <a:xfrm>
            <a:off x="628650" y="931163"/>
            <a:ext cx="7886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</a:defRPr>
            </a:lvl1pPr>
            <a:lvl2pPr marL="914400" lvl="1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2pPr>
            <a:lvl3pPr marL="1371600" lvl="2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3pPr>
            <a:lvl4pPr marL="1828800" lvl="3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/>
            </a:lvl4pPr>
            <a:lvl5pPr marL="2286000" lvl="4" indent="-279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Char char="?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 rotWithShape="1">
          <a:blip r:embed="rId2">
            <a:alphaModFix/>
          </a:blip>
          <a:srcRect l="760" t="1396" r="6440" b="3434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56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9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 r="9179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_rechte lijn">
  <p:cSld name="Leeg_rechte lij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0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0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90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90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90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ge_dia">
  <p:cSld name="1_Lege_dia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1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91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body" idx="2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body" idx="3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ussentitel">
  <p:cSld name="5_Tussentitel">
    <p:bg>
      <p:bgPr>
        <a:solidFill>
          <a:srgbClr val="71C2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0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2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92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9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2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84" name="Google Shape;284;p9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_dia">
  <p:cSld name="Highlight_dia">
    <p:bg>
      <p:bgPr>
        <a:solidFill>
          <a:srgbClr val="FFEB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3"/>
          <p:cNvSpPr txBox="1">
            <a:spLocks noGrp="1"/>
          </p:cNvSpPr>
          <p:nvPr>
            <p:ph type="body" idx="1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7" name="Google Shape;287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4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94"/>
          <p:cNvSpPr txBox="1">
            <a:spLocks noGrp="1"/>
          </p:cNvSpPr>
          <p:nvPr>
            <p:ph type="sldNum" idx="12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1" name="Google Shape;291;p94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94" name="Google Shape;294;p9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5" name="Google Shape;295;p95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9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6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00" name="Google Shape;30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02" name="Google Shape;302;p9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7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9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9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25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3" name="Google Shape;313;p99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15" name="Google Shape;315;p99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16" name="Google Shape;316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100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21" name="Google Shape;32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23" name="Google Shape;32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0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01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1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8" name="Google Shape;328;p101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0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5"/>
          <p:cNvPicPr preferRelativeResize="0"/>
          <p:nvPr/>
        </p:nvPicPr>
        <p:blipFill rotWithShape="1">
          <a:blip r:embed="rId2">
            <a:alphaModFix/>
          </a:blip>
          <a:srcRect l="763" t="1399" r="6439" b="3433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5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02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02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33" name="Google Shape;333;p102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4" name="Google Shape;334;p102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5" name="Google Shape;33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0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3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3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103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103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2" name="Google Shape;342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3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0" name="Google Shape;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" name="Google Shape;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5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710" r:id="rId18"/>
    <p:sldLayoutId id="214748371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ba70e22ce_0_44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gfba70e22ce_0_443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Google Shape;101;gfba70e22ce_0_443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fba70e22ce_0_443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fba70e22ce_0_443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slimmeRaadpleegOmgeving/tree/mai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1.png"/><Relationship Id="rId4" Type="http://schemas.openxmlformats.org/officeDocument/2006/relationships/hyperlink" Target="https://github.com/Informatievlaanderen/OSLOthema-slimmeRaadpleegOmgev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4" Type="http://schemas.openxmlformats.org/officeDocument/2006/relationships/comments" Target="../comments/commen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pdc.vlaanderen.be/id/instantie/2754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lblod.github.io/pages-vendors/#/docs/decision-attachment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test-vlaanderen.be/doc/conceptscheme/BesluitThem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ural.co/t/beadvtc7549/m/beadvtc7549/1701126770446/22d0ac80517a692c97a0c755c0985abfa545e869?sender=ue9933922f73b776a33f43670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aanderen.be/digitaal-vlaanderen/agenda/evenementen/oslo-slimme-raadpleegomgeving/thematische-werkgroep-3-oslo-slimme-raadpleegomgevin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ormatievlaanderen/OSLOthema-slimmeRaadpleegOmgeving" TargetMode="External"/><Relationship Id="rId3" Type="http://schemas.openxmlformats.org/officeDocument/2006/relationships/hyperlink" Target="mailto:digitaal.vlaanderen@vlaanderen.be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mailto:william.verbeeck@vlaanderen.be" TargetMode="External"/><Relationship Id="rId5" Type="http://schemas.openxmlformats.org/officeDocument/2006/relationships/hyperlink" Target="mailto:jitse.decock@vlaanderen.be" TargetMode="External"/><Relationship Id="rId4" Type="http://schemas.openxmlformats.org/officeDocument/2006/relationships/hyperlink" Target="mailto:laurens.vercauteren@vlaanderen.b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/>
          <a:srcRect l="6140" t="1215" r="6576"/>
          <a:stretch/>
        </p:blipFill>
        <p:spPr>
          <a:xfrm>
            <a:off x="4326445" y="-6475"/>
            <a:ext cx="6536452" cy="5141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"/>
          <p:cNvGrpSpPr/>
          <p:nvPr/>
        </p:nvGrpSpPr>
        <p:grpSpPr>
          <a:xfrm>
            <a:off x="0" y="-6475"/>
            <a:ext cx="6651458" cy="5143501"/>
            <a:chOff x="0" y="0"/>
            <a:chExt cx="8134350" cy="6858001"/>
          </a:xfrm>
        </p:grpSpPr>
        <p:sp>
          <p:nvSpPr>
            <p:cNvPr id="174" name="Google Shape;174;p1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511351" y="1310795"/>
            <a:ext cx="5612553" cy="139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>
              <a:lnSpc>
                <a:spcPct val="158343"/>
              </a:lnSpc>
              <a:buSzPct val="108106"/>
            </a:pPr>
            <a:r>
              <a:rPr lang="en-GB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en-GB" sz="3200" err="1">
                <a:solidFill>
                  <a:schemeClr val="dk1"/>
                </a:solidFill>
              </a:rPr>
              <a:t>Slimme</a:t>
            </a:r>
            <a:r>
              <a:rPr lang="en-GB" sz="3200">
                <a:solidFill>
                  <a:schemeClr val="dk1"/>
                </a:solidFill>
              </a:rPr>
              <a:t> </a:t>
            </a:r>
            <a:r>
              <a:rPr lang="en-GB" sz="3200" err="1">
                <a:solidFill>
                  <a:schemeClr val="dk1"/>
                </a:solidFill>
              </a:rPr>
              <a:t>Raadpleegomgeving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7"/>
              <a:buFont typeface="Arial"/>
              <a:buNone/>
            </a:pP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00">
                <a:solidFill>
                  <a:schemeClr val="dk1"/>
                </a:solidFill>
              </a:rPr>
              <a:t>2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492400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lang="en-GB" sz="1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Welkom!</a:t>
            </a:r>
            <a:br>
              <a:rPr lang="en-GB" sz="1550" b="0" i="0" u="none" strike="noStrike" cap="none">
                <a:latin typeface="Arial"/>
                <a:ea typeface="Arial"/>
                <a:cs typeface="Arial"/>
              </a:rPr>
            </a:br>
            <a:endParaRPr sz="1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en-GB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Dinsdag</a:t>
            </a:r>
            <a:r>
              <a:rPr lang="en-GB"/>
              <a:t> 28 </a:t>
            </a:r>
            <a:r>
              <a:rPr lang="en-GB" err="1"/>
              <a:t>november</a:t>
            </a:r>
            <a:r>
              <a:rPr lang="en-GB"/>
              <a:t> 2023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499135" y="38485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Virtuele werkgroep - Microsoft Teams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4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"/>
          <p:cNvSpPr txBox="1"/>
          <p:nvPr/>
        </p:nvSpPr>
        <p:spPr>
          <a:xfrm>
            <a:off x="492400" y="4307850"/>
            <a:ext cx="329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GB" sz="1400" b="1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starten</a:t>
            </a: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 </a:t>
            </a:r>
            <a:r>
              <a:rPr lang="en-GB" b="1"/>
              <a:t>13:05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ee090956d_0_377"/>
          <p:cNvSpPr txBox="1"/>
          <p:nvPr/>
        </p:nvSpPr>
        <p:spPr>
          <a:xfrm>
            <a:off x="628650" y="273850"/>
            <a:ext cx="8296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Afstemmen met bestaande data standaarden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11ee090956d_0_377"/>
          <p:cNvSpPr txBox="1"/>
          <p:nvPr/>
        </p:nvSpPr>
        <p:spPr>
          <a:xfrm>
            <a:off x="628650" y="843949"/>
            <a:ext cx="8019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nl-BE"/>
              <a:t>Besluit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nl-BE"/>
              <a:t>W3C Web Annotation Vocabulary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 Ontology (European Legislation Identifier)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nl-BE"/>
              <a:t>W3C Activity Streams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2BEBA-9ACB-6545-D597-6B16FC01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3" y="1044049"/>
            <a:ext cx="3599367" cy="37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7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25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5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" sz="3700" b="1"/>
              <a:t>Overzicht van de aanpassingen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r>
              <a:rPr lang="en-US"/>
              <a:t>Wat is er </a:t>
            </a:r>
            <a:r>
              <a:rPr lang="en-US" err="1"/>
              <a:t>veranderd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het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9A875-866D-B5E9-A710-72934543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Generieke</a:t>
            </a:r>
            <a:r>
              <a:rPr lang="en-US">
                <a:latin typeface="Arial"/>
                <a:cs typeface="Arial"/>
              </a:rPr>
              <a:t> Stuk</a:t>
            </a:r>
          </a:p>
          <a:p>
            <a:r>
              <a:rPr lang="en-US"/>
              <a:t>Link </a:t>
            </a:r>
            <a:r>
              <a:rPr lang="en-US" err="1"/>
              <a:t>tussen</a:t>
            </a:r>
            <a:r>
              <a:rPr lang="en-US"/>
              <a:t> LPDC </a:t>
            </a:r>
            <a:r>
              <a:rPr lang="en-US" err="1"/>
              <a:t>en</a:t>
            </a:r>
            <a:r>
              <a:rPr lang="en-US"/>
              <a:t> IPDC</a:t>
            </a:r>
          </a:p>
          <a:p>
            <a:r>
              <a:rPr lang="en-US" err="1">
                <a:latin typeface="Arial"/>
                <a:cs typeface="Arial"/>
              </a:rPr>
              <a:t>Generieke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Locatie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toegevoegd</a:t>
            </a:r>
            <a:endParaRPr lang="en-US">
              <a:latin typeface="Arial"/>
              <a:cs typeface="Arial"/>
            </a:endParaRPr>
          </a:p>
          <a:p>
            <a:r>
              <a:rPr lang="en-US"/>
              <a:t>Link </a:t>
            </a:r>
            <a:r>
              <a:rPr lang="en-US" err="1"/>
              <a:t>tussen</a:t>
            </a:r>
            <a:r>
              <a:rPr lang="en-US"/>
              <a:t> </a:t>
            </a:r>
            <a:r>
              <a:rPr lang="en-US" err="1"/>
              <a:t>Besluit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bijlage</a:t>
            </a:r>
            <a:endParaRPr lang="en-US"/>
          </a:p>
          <a:p>
            <a:r>
              <a:rPr lang="en-US"/>
              <a:t>Link </a:t>
            </a:r>
            <a:r>
              <a:rPr lang="en-US" err="1"/>
              <a:t>tussen</a:t>
            </a:r>
            <a:r>
              <a:rPr lang="en-US"/>
              <a:t> twee </a:t>
            </a:r>
            <a:r>
              <a:rPr lang="en-US" err="1"/>
              <a:t>thema’s</a:t>
            </a:r>
          </a:p>
        </p:txBody>
      </p:sp>
    </p:spTree>
    <p:extLst>
      <p:ext uri="{BB962C8B-B14F-4D97-AF65-F5344CB8AC3E}">
        <p14:creationId xmlns:p14="http://schemas.microsoft.com/office/powerpoint/2010/main" val="133466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2200" err="1">
                <a:latin typeface="Arial"/>
                <a:cs typeface="Arial"/>
              </a:rPr>
              <a:t>Generieke</a:t>
            </a:r>
            <a:r>
              <a:rPr lang="en-US" sz="2200">
                <a:latin typeface="Arial"/>
                <a:cs typeface="Arial"/>
              </a:rPr>
              <a:t> Stuk </a:t>
            </a:r>
            <a:r>
              <a:rPr lang="en-US" sz="2200" err="1">
                <a:latin typeface="Arial"/>
                <a:cs typeface="Arial"/>
              </a:rPr>
              <a:t>toegevoegd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5072F-4DFA-41B7-3B1A-513C0E5F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306" y="975513"/>
            <a:ext cx="8064000" cy="2754000"/>
          </a:xfrm>
        </p:spPr>
        <p:txBody>
          <a:bodyPr/>
          <a:lstStyle/>
          <a:p>
            <a:r>
              <a:rPr lang="en-US"/>
              <a:t>Onder Stuk </a:t>
            </a:r>
            <a:r>
              <a:rPr lang="en-US" err="1"/>
              <a:t>vallen</a:t>
            </a:r>
            <a:r>
              <a:rPr lang="en-US"/>
              <a:t> </a:t>
            </a:r>
            <a:r>
              <a:rPr lang="en-US" err="1"/>
              <a:t>besluiten</a:t>
            </a:r>
            <a:r>
              <a:rPr lang="en-US"/>
              <a:t>, maar </a:t>
            </a:r>
            <a:r>
              <a:rPr lang="en-US" err="1"/>
              <a:t>ook</a:t>
            </a:r>
            <a:r>
              <a:rPr lang="en-US"/>
              <a:t> </a:t>
            </a:r>
            <a:r>
              <a:rPr lang="en-US" err="1"/>
              <a:t>ontwerpbesluiten</a:t>
            </a:r>
            <a:endParaRPr lang="en-US" err="1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Geo, </a:t>
            </a:r>
            <a:r>
              <a:rPr lang="en-US" err="1">
                <a:latin typeface="Arial"/>
                <a:cs typeface="Arial"/>
              </a:rPr>
              <a:t>thema</a:t>
            </a:r>
            <a:r>
              <a:rPr lang="en-US">
                <a:latin typeface="Arial"/>
                <a:cs typeface="Arial"/>
              </a:rPr>
              <a:t>, </a:t>
            </a:r>
            <a:r>
              <a:rPr lang="en-US" err="1">
                <a:latin typeface="Arial"/>
                <a:cs typeface="Arial"/>
              </a:rPr>
              <a:t>onderwerp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verhuisd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naar</a:t>
            </a:r>
            <a:r>
              <a:rPr lang="en-US">
                <a:latin typeface="Arial"/>
                <a:cs typeface="Arial"/>
              </a:rPr>
              <a:t> Stuk</a:t>
            </a:r>
          </a:p>
          <a:p>
            <a:endParaRPr lang="en-US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2B5FE-D6A6-78BF-0A98-068ED1D63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01" y="2173573"/>
            <a:ext cx="2724793" cy="26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7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2200">
                <a:latin typeface="Arial"/>
                <a:cs typeface="Arial"/>
              </a:rPr>
              <a:t>Link </a:t>
            </a:r>
            <a:r>
              <a:rPr lang="en-US" sz="2200" err="1">
                <a:latin typeface="Arial"/>
                <a:cs typeface="Arial"/>
              </a:rPr>
              <a:t>tussen</a:t>
            </a:r>
            <a:r>
              <a:rPr lang="en-US" sz="2200">
                <a:latin typeface="Arial"/>
                <a:cs typeface="Arial"/>
              </a:rPr>
              <a:t> LPDC </a:t>
            </a:r>
            <a:r>
              <a:rPr lang="en-US" sz="2200" err="1">
                <a:latin typeface="Arial"/>
                <a:cs typeface="Arial"/>
              </a:rPr>
              <a:t>en</a:t>
            </a:r>
            <a:r>
              <a:rPr lang="en-US" sz="2200">
                <a:latin typeface="Arial"/>
                <a:cs typeface="Arial"/>
              </a:rPr>
              <a:t> IPDC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F46B820-6B91-614D-A374-79D882A01233}"/>
              </a:ext>
            </a:extLst>
          </p:cNvPr>
          <p:cNvSpPr txBox="1">
            <a:spLocks/>
          </p:cNvSpPr>
          <p:nvPr/>
        </p:nvSpPr>
        <p:spPr>
          <a:xfrm>
            <a:off x="527576" y="1001563"/>
            <a:ext cx="8095059" cy="126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IPDC (ConceptueelPubliekeDienstverlening)</a:t>
            </a:r>
          </a:p>
          <a:p>
            <a:r>
              <a:rPr lang="en-US"/>
              <a:t>HeeftBron-relatie</a:t>
            </a:r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6D925-DBEF-D22B-5A44-FE7381B4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20" y="1976658"/>
            <a:ext cx="6041036" cy="26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BB567-7C2B-3F13-7800-70D8BCFA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87" y="1694635"/>
            <a:ext cx="2838042" cy="27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0A8AE7-6C0D-7B08-EF73-6249DB1E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07" y="2264524"/>
            <a:ext cx="2923809" cy="20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r>
              <a:rPr lang="en-US" err="1"/>
              <a:t>Generieke</a:t>
            </a:r>
            <a:r>
              <a:rPr lang="en-US"/>
              <a:t> </a:t>
            </a:r>
            <a:r>
              <a:rPr lang="en-US" err="1"/>
              <a:t>locatie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5072F-4DFA-41B7-3B1A-513C0E5F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Plaats</a:t>
            </a:r>
            <a:r>
              <a:rPr lang="en-US"/>
              <a:t>, Adres, </a:t>
            </a:r>
            <a:r>
              <a:rPr lang="en-US" err="1"/>
              <a:t>coördinaten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C8339E-BB23-FED9-C0F3-25A99CF60B67}"/>
              </a:ext>
            </a:extLst>
          </p:cNvPr>
          <p:cNvSpPr/>
          <p:nvPr/>
        </p:nvSpPr>
        <p:spPr>
          <a:xfrm>
            <a:off x="6082502" y="2157775"/>
            <a:ext cx="2348119" cy="329233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E11A3-C15F-67D3-72CD-BC3A4AAEC9E3}"/>
              </a:ext>
            </a:extLst>
          </p:cNvPr>
          <p:cNvSpPr/>
          <p:nvPr/>
        </p:nvSpPr>
        <p:spPr>
          <a:xfrm>
            <a:off x="3001253" y="3071635"/>
            <a:ext cx="2348119" cy="329233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2200" err="1">
                <a:latin typeface="Arial"/>
                <a:cs typeface="Arial"/>
              </a:rPr>
              <a:t>Behandeling</a:t>
            </a:r>
            <a:r>
              <a:rPr lang="en-US" sz="2200">
                <a:latin typeface="Arial"/>
                <a:cs typeface="Arial"/>
              </a:rPr>
              <a:t> van </a:t>
            </a:r>
            <a:r>
              <a:rPr lang="en-US" sz="2200" err="1">
                <a:latin typeface="Arial"/>
                <a:cs typeface="Arial"/>
              </a:rPr>
              <a:t>agendapunt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bestaat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uit</a:t>
            </a:r>
            <a:r>
              <a:rPr lang="en-US" sz="2200">
                <a:latin typeface="Arial"/>
                <a:cs typeface="Arial"/>
              </a:rPr>
              <a:t> sub-</a:t>
            </a:r>
            <a:r>
              <a:rPr lang="en-US" sz="2200" err="1">
                <a:latin typeface="Arial"/>
                <a:cs typeface="Arial"/>
              </a:rPr>
              <a:t>activiteiten</a:t>
            </a:r>
            <a:endParaRPr lang="en-US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5072F-4DFA-41B7-3B1A-513C0E5F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Bestaat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</a:t>
            </a:r>
            <a:r>
              <a:rPr lang="en-US" err="1"/>
              <a:t>Beslissingsactiviteit</a:t>
            </a:r>
            <a:endParaRPr lang="en-US"/>
          </a:p>
          <a:p>
            <a:r>
              <a:rPr lang="en-US" err="1"/>
              <a:t>Bestaat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</a:t>
            </a:r>
            <a:r>
              <a:rPr lang="en-US" err="1"/>
              <a:t>InitiatiefrechtVraag</a:t>
            </a:r>
            <a:r>
              <a:rPr lang="en-US"/>
              <a:t>- </a:t>
            </a:r>
            <a:r>
              <a:rPr lang="en-US" err="1"/>
              <a:t>en</a:t>
            </a:r>
            <a:r>
              <a:rPr lang="en-US"/>
              <a:t> Antwoord (</a:t>
            </a:r>
            <a:r>
              <a:rPr lang="en-US" err="1"/>
              <a:t>zie</a:t>
            </a:r>
            <a:r>
              <a:rPr lang="en-US"/>
              <a:t> later)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93A77-F2EC-7F63-7ABF-B780E9E0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64" y="2403424"/>
            <a:ext cx="3855847" cy="24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4B3885-BEC7-F499-AFA5-551BB2FC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27" y="909559"/>
            <a:ext cx="3172773" cy="307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8370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2200">
                <a:latin typeface="Arial"/>
                <a:cs typeface="Arial"/>
              </a:rPr>
              <a:t>Link </a:t>
            </a:r>
            <a:r>
              <a:rPr lang="en-US" sz="2200" err="1">
                <a:latin typeface="Arial"/>
                <a:cs typeface="Arial"/>
              </a:rPr>
              <a:t>tussen</a:t>
            </a:r>
            <a:r>
              <a:rPr lang="en-US" sz="2200">
                <a:latin typeface="Arial"/>
                <a:cs typeface="Arial"/>
              </a:rPr>
              <a:t> </a:t>
            </a:r>
            <a:r>
              <a:rPr lang="en-US" sz="2200" err="1">
                <a:latin typeface="Arial"/>
                <a:cs typeface="Arial"/>
              </a:rPr>
              <a:t>Besluit</a:t>
            </a:r>
            <a:r>
              <a:rPr lang="en-US" sz="2200">
                <a:latin typeface="Arial"/>
                <a:cs typeface="Arial"/>
              </a:rPr>
              <a:t> </a:t>
            </a:r>
            <a:r>
              <a:rPr lang="en-US" sz="2200" err="1">
                <a:latin typeface="Arial"/>
                <a:cs typeface="Arial"/>
              </a:rPr>
              <a:t>en</a:t>
            </a:r>
            <a:r>
              <a:rPr lang="en-US" sz="2200">
                <a:latin typeface="Arial"/>
                <a:cs typeface="Arial"/>
              </a:rPr>
              <a:t> </a:t>
            </a:r>
            <a:r>
              <a:rPr lang="en-US" sz="2200" err="1">
                <a:latin typeface="Arial"/>
                <a:cs typeface="Arial"/>
              </a:rPr>
              <a:t>bijlage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5072F-4DFA-41B7-3B1A-513C0E5F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349" y="1080560"/>
            <a:ext cx="6457332" cy="2754000"/>
          </a:xfrm>
        </p:spPr>
        <p:txBody>
          <a:bodyPr/>
          <a:lstStyle/>
          <a:p>
            <a:pPr marL="102870" indent="0">
              <a:buNone/>
            </a:pPr>
            <a:r>
              <a:rPr lang="en-US"/>
              <a:t>Vendor </a:t>
            </a:r>
            <a:r>
              <a:rPr lang="en-US" err="1"/>
              <a:t>documentatie</a:t>
            </a:r>
            <a:r>
              <a:rPr lang="en-US"/>
              <a:t> in model </a:t>
            </a:r>
            <a:r>
              <a:rPr lang="en-US" err="1"/>
              <a:t>toegevoegd</a:t>
            </a:r>
            <a:r>
              <a:rPr lang="en-US"/>
              <a:t>:</a:t>
            </a:r>
          </a:p>
          <a:p>
            <a:r>
              <a:rPr lang="en-US" err="1"/>
              <a:t>heeftBijlage</a:t>
            </a:r>
            <a:r>
              <a:rPr lang="en-US"/>
              <a:t> (</a:t>
            </a:r>
            <a:r>
              <a:rPr lang="en-US" err="1"/>
              <a:t>eli:related_to</a:t>
            </a:r>
            <a:r>
              <a:rPr lang="en-US"/>
              <a:t>)</a:t>
            </a:r>
          </a:p>
          <a:p>
            <a:r>
              <a:rPr lang="en-US" err="1"/>
              <a:t>isDeelVan</a:t>
            </a:r>
            <a:r>
              <a:rPr lang="en-US"/>
              <a:t> (</a:t>
            </a:r>
            <a:r>
              <a:rPr lang="en-US" err="1"/>
              <a:t>dcterms:isPartOf</a:t>
            </a:r>
            <a:r>
              <a:rPr lang="en-US"/>
              <a:t>)</a:t>
            </a:r>
          </a:p>
          <a:p>
            <a:endParaRPr lang="en-US"/>
          </a:p>
          <a:p>
            <a:pPr marL="102870" indent="0">
              <a:buNone/>
            </a:pPr>
            <a:r>
              <a:rPr lang="en-US"/>
              <a:t>Nieuw: </a:t>
            </a:r>
            <a:r>
              <a:rPr lang="en-US" err="1"/>
              <a:t>indien</a:t>
            </a:r>
            <a:r>
              <a:rPr lang="en-US"/>
              <a:t> </a:t>
            </a:r>
            <a:r>
              <a:rPr lang="en-US" err="1"/>
              <a:t>reglement</a:t>
            </a:r>
            <a:r>
              <a:rPr lang="en-US"/>
              <a:t>, extra toe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:</a:t>
            </a:r>
          </a:p>
          <a:p>
            <a:pPr marL="445770" indent="-342900"/>
            <a:r>
              <a:rPr lang="en-US" err="1"/>
              <a:t>Consolideert</a:t>
            </a:r>
            <a:r>
              <a:rPr lang="en-US"/>
              <a:t> (</a:t>
            </a:r>
            <a:r>
              <a:rPr lang="en-US" err="1"/>
              <a:t>eli:consolidates</a:t>
            </a:r>
            <a:r>
              <a:rPr lang="en-US"/>
              <a:t>)</a:t>
            </a:r>
          </a:p>
          <a:p>
            <a:pPr marL="445770" indent="-342900"/>
            <a:r>
              <a:rPr lang="en-US" err="1"/>
              <a:t>IsGeconsolideerdDoor</a:t>
            </a:r>
            <a:r>
              <a:rPr lang="en-US"/>
              <a:t> (</a:t>
            </a:r>
            <a:r>
              <a:rPr lang="en-US" err="1"/>
              <a:t>eli:consolidated_by</a:t>
            </a:r>
            <a:r>
              <a:rPr lang="en-US"/>
              <a:t>)</a:t>
            </a:r>
          </a:p>
          <a:p>
            <a:pPr marL="445770" indent="-342900"/>
            <a:r>
              <a:rPr lang="en-US" err="1"/>
              <a:t>Rechtsgrond</a:t>
            </a:r>
            <a:endParaRPr lang="en-US"/>
          </a:p>
          <a:p>
            <a:pPr marL="10287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8FB45-8DC3-3D12-3225-86D40F021F70}"/>
              </a:ext>
            </a:extLst>
          </p:cNvPr>
          <p:cNvSpPr/>
          <p:nvPr/>
        </p:nvSpPr>
        <p:spPr>
          <a:xfrm>
            <a:off x="6151718" y="1917560"/>
            <a:ext cx="2924825" cy="938066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6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EBC9-57A5-425A-DFCB-B8C5A027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203800" cy="58090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2200">
                <a:latin typeface="Arial"/>
                <a:cs typeface="Arial"/>
              </a:rPr>
              <a:t>Link </a:t>
            </a:r>
            <a:r>
              <a:rPr lang="en-US" sz="2200" err="1">
                <a:latin typeface="Arial"/>
                <a:cs typeface="Arial"/>
              </a:rPr>
              <a:t>tussen</a:t>
            </a:r>
            <a:r>
              <a:rPr lang="en-US" sz="2200">
                <a:latin typeface="Arial"/>
                <a:cs typeface="Arial"/>
              </a:rPr>
              <a:t> twee </a:t>
            </a:r>
            <a:r>
              <a:rPr lang="en-US" sz="2200" err="1">
                <a:latin typeface="Arial"/>
                <a:cs typeface="Arial"/>
              </a:rPr>
              <a:t>thema’s</a:t>
            </a:r>
            <a:r>
              <a:rPr lang="en-US" sz="2200">
                <a:latin typeface="Arial"/>
                <a:cs typeface="Arial"/>
              </a:rPr>
              <a:t> (</a:t>
            </a:r>
            <a:r>
              <a:rPr lang="en-US" sz="2200" err="1">
                <a:latin typeface="Arial"/>
                <a:cs typeface="Arial"/>
              </a:rPr>
              <a:t>breder</a:t>
            </a:r>
            <a:r>
              <a:rPr lang="en-US" sz="2200">
                <a:latin typeface="Arial"/>
                <a:cs typeface="Arial"/>
              </a:rPr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5072F-4DFA-41B7-3B1A-513C0E5F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Subthema</a:t>
            </a:r>
            <a:endParaRPr lang="en-US"/>
          </a:p>
          <a:p>
            <a:pPr lvl="1"/>
            <a:r>
              <a:rPr lang="en-US"/>
              <a:t>Breder: </a:t>
            </a:r>
            <a:r>
              <a:rPr lang="en-US" err="1"/>
              <a:t>thema</a:t>
            </a:r>
            <a:r>
              <a:rPr lang="en-US"/>
              <a:t> in eigen </a:t>
            </a:r>
            <a:r>
              <a:rPr lang="en-US" err="1"/>
              <a:t>beheer</a:t>
            </a:r>
            <a:endParaRPr lang="en-US"/>
          </a:p>
          <a:p>
            <a:pPr lvl="1"/>
            <a:r>
              <a:rPr lang="en-US" err="1"/>
              <a:t>breder_match</a:t>
            </a:r>
            <a:r>
              <a:rPr lang="en-US"/>
              <a:t>: externe </a:t>
            </a:r>
            <a:r>
              <a:rPr lang="en-US" err="1"/>
              <a:t>codelijst</a:t>
            </a:r>
            <a:r>
              <a:rPr lang="en-US"/>
              <a:t> (BBC, </a:t>
            </a:r>
            <a:r>
              <a:rPr lang="en-US" err="1"/>
              <a:t>stadsmonitor</a:t>
            </a:r>
            <a:r>
              <a:rPr lang="en-US"/>
              <a:t>...)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CD346-E9BF-786E-6585-0237A321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219" y="2703761"/>
            <a:ext cx="2752381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Voorbeeld diagrammen</a:t>
            </a:r>
            <a:endParaRPr lang="en-US"/>
          </a:p>
        </p:txBody>
      </p:sp>
      <p:pic>
        <p:nvPicPr>
          <p:cNvPr id="857" name="Google Shape;857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Geluid van het publiek is standaard </a:t>
            </a: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gedempt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 Interactie wordt aangemoedigd!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Gebruik het </a:t>
            </a:r>
            <a:r>
              <a:rPr lang="nl-BE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handje</a:t>
            </a: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als je iets wilt zeggen. Interactie wordt aangemoedigd!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ja/nee vragen</a:t>
            </a: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 kunnen beantwoord worden via de chat: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Akkoord = +1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Niet akkoord = - 1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 sz="1600" b="0" i="0" u="none" strike="noStrike" cap="non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 descr="Help Question&#10;"/>
          <p:cNvSpPr/>
          <p:nvPr/>
        </p:nvSpPr>
        <p:spPr>
          <a:xfrm>
            <a:off x="3918056" y="3657944"/>
            <a:ext cx="481013" cy="481012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 descr="Down Chevron Circle&#10;"/>
          <p:cNvSpPr/>
          <p:nvPr/>
        </p:nvSpPr>
        <p:spPr>
          <a:xfrm>
            <a:off x="4877900" y="3659531"/>
            <a:ext cx="479425" cy="477838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"/>
          <p:cNvPicPr preferRelativeResize="0"/>
          <p:nvPr/>
        </p:nvPicPr>
        <p:blipFill rotWithShape="1">
          <a:blip r:embed="rId4">
            <a:alphaModFix/>
          </a:blip>
          <a:srcRect b="14944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B6B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"/>
          <p:cNvPicPr preferRelativeResize="0"/>
          <p:nvPr/>
        </p:nvPicPr>
        <p:blipFill rotWithShape="1">
          <a:blip r:embed="rId5">
            <a:alphaModFix amt="76000"/>
          </a:blip>
          <a:srcRect b="1302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ba70e22ce_0_178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fba70e22ce_0_178"/>
          <p:cNvSpPr/>
          <p:nvPr/>
        </p:nvSpPr>
        <p:spPr>
          <a:xfrm>
            <a:off x="692100" y="2202601"/>
            <a:ext cx="8073600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nl-BE" sz="16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cases uit de </a:t>
            </a:r>
            <a:r>
              <a:rPr lang="nl-BE" sz="1600"/>
              <a:t>eerste thematische werkgroep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gebruiken</a:t>
            </a:r>
            <a:r>
              <a:rPr lang="nl-BE" sz="1600"/>
              <a:t> 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1600"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 stap voor stap het </a:t>
            </a: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nl-BE" sz="1600"/>
              <a:t> verder uit te werken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000" b="1"/>
              <a:t>Voorbeelden vandaag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6"/>
          <p:cNvSpPr txBox="1"/>
          <p:nvPr/>
        </p:nvSpPr>
        <p:spPr>
          <a:xfrm>
            <a:off x="704850" y="1208325"/>
            <a:ext cx="57726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b="1"/>
              <a:t>Locaties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Op straatnaam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Op een adres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Combinatie van straat &amp; huisnummers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Een plaats met naam en geometrie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Enkel </a:t>
            </a:r>
            <a:r>
              <a:rPr lang="en" err="1"/>
              <a:t>coördinaten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b="1"/>
              <a:t>Thema’s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Thema</a:t>
            </a:r>
          </a:p>
          <a:p>
            <a:pPr marL="406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"/>
              <a:t>Subthema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b="1"/>
              <a:t>LPDC-codes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b="1"/>
              <a:t>Gecoördineerde versies van reglementen</a:t>
            </a:r>
          </a:p>
          <a:p>
            <a:pPr marL="457200" lvl="3" indent="-336550">
              <a:lnSpc>
                <a:spcPct val="150000"/>
              </a:lnSpc>
              <a:buSzPts val="17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88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000" b="1"/>
              <a:t>Voorbeelden vandaag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26"/>
          <p:cNvSpPr txBox="1"/>
          <p:nvPr/>
        </p:nvSpPr>
        <p:spPr>
          <a:xfrm>
            <a:off x="704849" y="1208325"/>
            <a:ext cx="7533217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" b="1"/>
              <a:t>Wat komt (nog) niet aan bod?</a:t>
            </a:r>
          </a:p>
          <a:p>
            <a:pPr marL="406400" indent="-285750">
              <a:lnSpc>
                <a:spcPct val="150000"/>
              </a:lnSpc>
              <a:buSzPts val="1700"/>
              <a:buFont typeface="Arial" panose="020B0604020202020204" pitchFamily="34" charset="0"/>
              <a:buChar char="•"/>
            </a:pPr>
            <a:r>
              <a:rPr lang="en"/>
              <a:t>Zoeken aan de hand van woorden in besluiten (functionaliteit van de raadpleegomgeving)</a:t>
            </a:r>
          </a:p>
          <a:p>
            <a:pPr marL="406400" indent="-285750">
              <a:lnSpc>
                <a:spcPct val="150000"/>
              </a:lnSpc>
              <a:buSzPts val="1700"/>
              <a:buFont typeface="Arial" panose="020B0604020202020204" pitchFamily="34" charset="0"/>
              <a:buChar char="•"/>
            </a:pPr>
            <a:r>
              <a:rPr lang="en"/>
              <a:t>Besluiten in mijn directe leefomgeving  (uit werken met polygonen)</a:t>
            </a:r>
          </a:p>
          <a:p>
            <a:pPr marL="406400" indent="-285750">
              <a:lnSpc>
                <a:spcPct val="150000"/>
              </a:lnSpc>
              <a:buSzPts val="1700"/>
              <a:buFont typeface="Arial" panose="020B0604020202020204" pitchFamily="34" charset="0"/>
              <a:buChar char="•"/>
            </a:pPr>
            <a:r>
              <a:rPr lang="en"/>
              <a:t>Drones boven mijn gemeente. Is dit toegestaan? (uit te werken aan de hand van FLINT ontologie)</a:t>
            </a:r>
          </a:p>
          <a:p>
            <a:pPr marL="406400" indent="-285750">
              <a:lnSpc>
                <a:spcPct val="150000"/>
              </a:lnSpc>
              <a:buSzPts val="1700"/>
              <a:buFont typeface="Arial" panose="020B0604020202020204" pitchFamily="34" charset="0"/>
              <a:buChar char="•"/>
            </a:pPr>
            <a:endParaRPr lang="en"/>
          </a:p>
          <a:p>
            <a:pPr marL="120650">
              <a:lnSpc>
                <a:spcPct val="150000"/>
              </a:lnSpc>
              <a:buSzPts val="1700"/>
            </a:pPr>
            <a:endParaRPr lang="en"/>
          </a:p>
          <a:p>
            <a:pPr marL="120650">
              <a:lnSpc>
                <a:spcPct val="150000"/>
              </a:lnSpc>
              <a:buSzPts val="1700"/>
            </a:pPr>
            <a:endParaRPr lang="en"/>
          </a:p>
          <a:p>
            <a:pPr marL="120650">
              <a:lnSpc>
                <a:spcPct val="150000"/>
              </a:lnSpc>
              <a:buSzPts val="1700"/>
            </a:pPr>
            <a:r>
              <a:rPr lang="en" b="1">
                <a:hlinkClick r:id="rId3"/>
              </a:rPr>
              <a:t>Machine-leesbare versies van de voorbeelden zijn te vinden op de GitHub repository.</a:t>
            </a:r>
            <a:endParaRPr lang="en" b="1"/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/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endParaRPr lang="en"/>
          </a:p>
          <a:p>
            <a:pPr marL="457200" lvl="3" indent="-336550">
              <a:lnSpc>
                <a:spcPct val="150000"/>
              </a:lnSpc>
              <a:buSzPts val="17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16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" sz="3000" b="1" err="1"/>
              <a:t>Documentatie</a:t>
            </a:r>
            <a:r>
              <a:rPr lang="en" sz="3000" b="1"/>
              <a:t> op </a:t>
            </a:r>
            <a:r>
              <a:rPr lang="en" sz="3000" b="1" err="1"/>
              <a:t>Github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A54268-FA00-964D-8AAB-466AFEF7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5" y="1795430"/>
            <a:ext cx="4201604" cy="1700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2A4C3-1940-E345-560F-42BC46AA2DFC}"/>
              </a:ext>
            </a:extLst>
          </p:cNvPr>
          <p:cNvSpPr txBox="1"/>
          <p:nvPr/>
        </p:nvSpPr>
        <p:spPr>
          <a:xfrm>
            <a:off x="628661" y="4522173"/>
            <a:ext cx="7884651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hlinkClick r:id="rId4"/>
              </a:rPr>
              <a:t>https://github.com/Informatievlaanderen/OSLOthema-slimmeRaadpleegOmgeving</a:t>
            </a:r>
            <a:r>
              <a:rPr lang="en"/>
              <a:t> </a:t>
            </a:r>
            <a:endParaRPr lang="en-US"/>
          </a:p>
          <a:p>
            <a:pPr algn="l"/>
            <a:endParaRPr lang="en-US" sz="8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F1905B-9D45-84BB-43B1-B6151B243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374" y="1777865"/>
            <a:ext cx="3115214" cy="1741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3AA87-1C38-0982-B024-3FF99C5914B9}"/>
              </a:ext>
            </a:extLst>
          </p:cNvPr>
          <p:cNvSpPr txBox="1"/>
          <p:nvPr/>
        </p:nvSpPr>
        <p:spPr>
          <a:xfrm>
            <a:off x="664718" y="924683"/>
            <a:ext cx="51254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Per use case: HTML </a:t>
            </a:r>
            <a:r>
              <a:rPr lang="en-US" err="1"/>
              <a:t>voorbeeld</a:t>
            </a:r>
            <a:r>
              <a:rPr lang="en-US"/>
              <a:t> + diagram</a:t>
            </a:r>
          </a:p>
        </p:txBody>
      </p:sp>
    </p:spTree>
    <p:extLst>
      <p:ext uri="{BB962C8B-B14F-4D97-AF65-F5344CB8AC3E}">
        <p14:creationId xmlns:p14="http://schemas.microsoft.com/office/powerpoint/2010/main" val="372615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Voorbeelden locaties</a:t>
            </a:r>
            <a:endParaRPr lang="en-US"/>
          </a:p>
        </p:txBody>
      </p:sp>
      <p:pic>
        <p:nvPicPr>
          <p:cNvPr id="857" name="Google Shape;857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885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1D9CC22-DD9D-856D-2842-C6C48B8DA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1" t="10805" r="35040" b="68699"/>
          <a:stretch/>
        </p:blipFill>
        <p:spPr bwMode="auto">
          <a:xfrm>
            <a:off x="7382448" y="2696039"/>
            <a:ext cx="1541418" cy="23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0123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BE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Fien wil graag op de hoogte blijven </a:t>
            </a:r>
            <a:r>
              <a:rPr lang="nl-BE" sz="1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van </a:t>
            </a:r>
            <a:r>
              <a:rPr lang="nl-BE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alle openbare werken die plaats vinden bij haar in </a:t>
            </a:r>
            <a:r>
              <a:rPr lang="nl-BE" sz="1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nl-BE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buurt</a:t>
            </a:r>
            <a:r>
              <a:rPr lang="nl-BE" sz="1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nl-BE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Dit kan op verschillende manieren:</a:t>
            </a:r>
          </a:p>
          <a:p>
            <a:endParaRPr lang="nl-BE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>
                <a:latin typeface="Calibri"/>
                <a:cs typeface="Calibri"/>
              </a:rPr>
              <a:t>Op straatnaam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>
                <a:latin typeface="Calibri"/>
                <a:cs typeface="Calibri"/>
              </a:rPr>
              <a:t>Op een adres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>
                <a:latin typeface="Calibri"/>
                <a:cs typeface="Calibri"/>
              </a:rPr>
              <a:t>Combinatie van straat &amp; huisnummers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>
                <a:latin typeface="Calibri"/>
                <a:cs typeface="Calibri"/>
              </a:rPr>
              <a:t>Een plaats met naam en geometrie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>
                <a:latin typeface="Calibri"/>
                <a:cs typeface="Calibri"/>
              </a:rPr>
              <a:t>Enkel coördinaten</a:t>
            </a:r>
          </a:p>
          <a:p>
            <a:endParaRPr lang="en-GB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90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straatnaam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5" y="809738"/>
            <a:ext cx="457594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BE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Indien mogelijk proberen we te linken naar een basisregister. Bijvoorbeeld kan een straatnaam als volgt gelinkt worden: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14E1F94-4D57-4AD0-D722-DDDB58EBC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21" y="1979155"/>
            <a:ext cx="5854100" cy="20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73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2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een adres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5" y="809738"/>
            <a:ext cx="457594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Bij adressen wordt gebruik gemaakt van Adresvoorstellingen die op hun beurt verwijzen naar een adres in het basisregister.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806B8-E359-28C7-C9E6-10722FAF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67" y="1730631"/>
            <a:ext cx="6308818" cy="28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32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een adres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5" y="809738"/>
            <a:ext cx="457594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Bij adressen wordt gebruik gemaakt van Adresvoorstellingen die op hun beurt verwijzen naar een adres in het basisregister.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24B6D1F-DBF2-C01A-808B-9090D953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99" y="1679457"/>
            <a:ext cx="5468608" cy="25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" descr="Amazon.com : Neewer 12''X11''/30cm X 27cm Wooden Director's Film Movie  Slateboard Clapper Board : Camera &amp; Pho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combinatie straat &amp; huisnummers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Wanneer er meerdere huisnummers geannoteerd worden, raden we aan om elk adres apart te linken. De adresvoorstellingen dienen apart beschreven te worden zoals hierboven getoond.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DC69666-35F7-DE88-2C99-C29A0F0DE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4" y="2269245"/>
            <a:ext cx="7199282" cy="11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1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393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een plaats met naam en geometrie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Om een bepaalde plaats aan te duiden, zoals een wijk of evenementenweide, met een naam en geometrie kunnen we Plaats van OSLO generiek gebruiken.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D92E8-4049-E32A-A8AA-EBE6FB62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86" y="1866921"/>
            <a:ext cx="6045827" cy="27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1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een plaats met naam en geometrie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Om een bepaalde plaats aan te duiden, zoals een wijk of evenementenweide, met een naam en geometrie kunnen we Plaats van OSLO generiek gebruiken.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DE6128F-302E-A39F-0DBB-1382807E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88" y="1636020"/>
            <a:ext cx="7247805" cy="24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8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enkel coördinaten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Om enkel coördinaten te linken met het besluit, dient nog altijd met Geometrie gewerkt te worden. Bijvoorbeeld: plaatsing van tijdelijke sluikstortcamera aan landweg.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BEDDB36-7D2F-9734-6670-2CF8EFF8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94" y="1868715"/>
            <a:ext cx="6077848" cy="18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5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6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Voorbeelden thema’s &amp; LPDC</a:t>
            </a:r>
            <a:endParaRPr lang="en-US"/>
          </a:p>
        </p:txBody>
      </p:sp>
      <p:pic>
        <p:nvPicPr>
          <p:cNvPr id="857" name="Google Shape;857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404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thema’s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 hoofdthema’s om slim te annoteren worden in codelijst vervat waar we later op terugkomen. De bedoeling is dat deze hoofdthema’s gekoppeld kunnen worden met diverse rapporteringen zoals BBC en stadsmonitor.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7697652-A66C-5FB3-BC9F-33B21020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30" y="1947785"/>
            <a:ext cx="7795044" cy="197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9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30ed6e57_0_51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 van vandaag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fa30ed6e57_0_510"/>
          <p:cNvSpPr/>
          <p:nvPr/>
        </p:nvSpPr>
        <p:spPr>
          <a:xfrm>
            <a:off x="684100" y="1162551"/>
            <a:ext cx="8073600" cy="738300"/>
          </a:xfrm>
          <a:prstGeom prst="rect">
            <a:avLst/>
          </a:prstGeom>
          <a:solidFill>
            <a:srgbClr val="EFEFEF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nl-BE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Voorstelling van het sneuvelmodel aan de hand van use cases.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fa30ed6e57_0_510"/>
          <p:cNvSpPr/>
          <p:nvPr/>
        </p:nvSpPr>
        <p:spPr>
          <a:xfrm>
            <a:off x="560050" y="3323125"/>
            <a:ext cx="248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400"/>
            </a:pPr>
            <a:r>
              <a:rPr lang="nl-BE" sz="14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Samenvatting van de </a:t>
            </a:r>
            <a:r>
              <a:rPr lang="nl-BE" b="1">
                <a:solidFill>
                  <a:srgbClr val="373636"/>
                </a:solidFill>
              </a:rPr>
              <a:t>eerste thematische werkgroep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fa30ed6e57_0_510"/>
          <p:cNvSpPr/>
          <p:nvPr/>
        </p:nvSpPr>
        <p:spPr>
          <a:xfrm>
            <a:off x="6046300" y="3326000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Feedback op het sneuvelmodel &amp; capteren van input a.d.h.v. voorbeelden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gfa30ed6e57_0_510"/>
          <p:cNvGrpSpPr/>
          <p:nvPr/>
        </p:nvGrpSpPr>
        <p:grpSpPr>
          <a:xfrm>
            <a:off x="1575102" y="2735885"/>
            <a:ext cx="457199" cy="451339"/>
            <a:chOff x="1684338" y="1958975"/>
            <a:chExt cx="123825" cy="122238"/>
          </a:xfrm>
        </p:grpSpPr>
        <p:sp>
          <p:nvSpPr>
            <p:cNvPr id="391" name="Google Shape;391;gfa30ed6e57_0_510"/>
            <p:cNvSpPr/>
            <p:nvPr/>
          </p:nvSpPr>
          <p:spPr>
            <a:xfrm>
              <a:off x="1684338" y="1958975"/>
              <a:ext cx="123825" cy="122238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0" y="0"/>
                  </a:move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fa30ed6e57_0_510"/>
            <p:cNvSpPr/>
            <p:nvPr/>
          </p:nvSpPr>
          <p:spPr>
            <a:xfrm>
              <a:off x="1704975" y="1971675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29" h="398" extrusionOk="0">
                  <a:moveTo>
                    <a:pt x="24" y="226"/>
                  </a:moveTo>
                  <a:cubicBezTo>
                    <a:pt x="24" y="136"/>
                    <a:pt x="95" y="63"/>
                    <a:pt x="184" y="6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81" y="97"/>
                    <a:pt x="181" y="97"/>
                    <a:pt x="181" y="97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80" y="40"/>
                    <a:pt x="0" y="124"/>
                    <a:pt x="0" y="226"/>
                  </a:cubicBezTo>
                  <a:cubicBezTo>
                    <a:pt x="0" y="301"/>
                    <a:pt x="44" y="367"/>
                    <a:pt x="107" y="398"/>
                  </a:cubicBezTo>
                  <a:cubicBezTo>
                    <a:pt x="115" y="374"/>
                    <a:pt x="115" y="374"/>
                    <a:pt x="115" y="374"/>
                  </a:cubicBezTo>
                  <a:cubicBezTo>
                    <a:pt x="61" y="346"/>
                    <a:pt x="24" y="290"/>
                    <a:pt x="24" y="22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fa30ed6e57_0_510"/>
            <p:cNvSpPr/>
            <p:nvPr/>
          </p:nvSpPr>
          <p:spPr>
            <a:xfrm>
              <a:off x="1736725" y="1982788"/>
              <a:ext cx="49213" cy="85725"/>
            </a:xfrm>
            <a:custGeom>
              <a:avLst/>
              <a:gdLst/>
              <a:ahLst/>
              <a:cxnLst/>
              <a:rect l="l" t="t" r="r" b="b"/>
              <a:pathLst>
                <a:path w="234" h="401" extrusionOk="0">
                  <a:moveTo>
                    <a:pt x="234" y="175"/>
                  </a:moveTo>
                  <a:cubicBezTo>
                    <a:pt x="234" y="96"/>
                    <a:pt x="186" y="29"/>
                    <a:pt x="119" y="0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69" y="49"/>
                    <a:pt x="209" y="108"/>
                    <a:pt x="209" y="175"/>
                  </a:cubicBezTo>
                  <a:cubicBezTo>
                    <a:pt x="209" y="265"/>
                    <a:pt x="136" y="339"/>
                    <a:pt x="46" y="341"/>
                  </a:cubicBezTo>
                  <a:cubicBezTo>
                    <a:pt x="67" y="321"/>
                    <a:pt x="67" y="321"/>
                    <a:pt x="67" y="321"/>
                  </a:cubicBezTo>
                  <a:cubicBezTo>
                    <a:pt x="49" y="303"/>
                    <a:pt x="49" y="303"/>
                    <a:pt x="49" y="303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49" y="401"/>
                    <a:pt x="49" y="401"/>
                    <a:pt x="49" y="401"/>
                  </a:cubicBezTo>
                  <a:cubicBezTo>
                    <a:pt x="67" y="383"/>
                    <a:pt x="67" y="383"/>
                    <a:pt x="67" y="383"/>
                  </a:cubicBezTo>
                  <a:cubicBezTo>
                    <a:pt x="49" y="366"/>
                    <a:pt x="49" y="366"/>
                    <a:pt x="49" y="366"/>
                  </a:cubicBezTo>
                  <a:cubicBezTo>
                    <a:pt x="151" y="362"/>
                    <a:pt x="234" y="278"/>
                    <a:pt x="234" y="17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gfa30ed6e57_0_510"/>
          <p:cNvGrpSpPr/>
          <p:nvPr/>
        </p:nvGrpSpPr>
        <p:grpSpPr>
          <a:xfrm>
            <a:off x="7097229" y="2735872"/>
            <a:ext cx="457151" cy="457156"/>
            <a:chOff x="4143375" y="39688"/>
            <a:chExt cx="1338263" cy="1339849"/>
          </a:xfrm>
        </p:grpSpPr>
        <p:sp>
          <p:nvSpPr>
            <p:cNvPr id="395" name="Google Shape;395;gfa30ed6e57_0_510"/>
            <p:cNvSpPr/>
            <p:nvPr/>
          </p:nvSpPr>
          <p:spPr>
            <a:xfrm>
              <a:off x="4143375" y="39688"/>
              <a:ext cx="1338263" cy="1339849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411"/>
                    <a:pt x="179" y="411"/>
                    <a:pt x="179" y="411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30" y="375"/>
                    <a:pt x="104" y="324"/>
                    <a:pt x="104" y="270"/>
                  </a:cubicBezTo>
                  <a:cubicBezTo>
                    <a:pt x="104" y="191"/>
                    <a:pt x="166" y="120"/>
                    <a:pt x="248" y="104"/>
                  </a:cubicBezTo>
                  <a:cubicBezTo>
                    <a:pt x="248" y="104"/>
                    <a:pt x="263" y="100"/>
                    <a:pt x="285" y="100"/>
                  </a:cubicBezTo>
                  <a:cubicBezTo>
                    <a:pt x="311" y="100"/>
                    <a:pt x="329" y="105"/>
                    <a:pt x="329" y="105"/>
                  </a:cubicBezTo>
                  <a:cubicBezTo>
                    <a:pt x="420" y="126"/>
                    <a:pt x="448" y="216"/>
                    <a:pt x="478" y="311"/>
                  </a:cubicBezTo>
                  <a:cubicBezTo>
                    <a:pt x="481" y="320"/>
                    <a:pt x="484" y="329"/>
                    <a:pt x="486" y="337"/>
                  </a:cubicBezTo>
                  <a:cubicBezTo>
                    <a:pt x="435" y="337"/>
                    <a:pt x="435" y="337"/>
                    <a:pt x="435" y="33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30"/>
                    <a:pt x="415" y="450"/>
                    <a:pt x="391" y="450"/>
                  </a:cubicBezTo>
                  <a:cubicBezTo>
                    <a:pt x="341" y="450"/>
                    <a:pt x="341" y="450"/>
                    <a:pt x="341" y="450"/>
                  </a:cubicBezTo>
                  <a:cubicBezTo>
                    <a:pt x="341" y="576"/>
                    <a:pt x="341" y="576"/>
                    <a:pt x="341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551" y="551"/>
                  </a:moveTo>
                  <a:cubicBezTo>
                    <a:pt x="366" y="551"/>
                    <a:pt x="366" y="551"/>
                    <a:pt x="366" y="551"/>
                  </a:cubicBezTo>
                  <a:cubicBezTo>
                    <a:pt x="366" y="474"/>
                    <a:pt x="366" y="474"/>
                    <a:pt x="366" y="474"/>
                  </a:cubicBezTo>
                  <a:cubicBezTo>
                    <a:pt x="391" y="474"/>
                    <a:pt x="391" y="474"/>
                    <a:pt x="391" y="474"/>
                  </a:cubicBezTo>
                  <a:cubicBezTo>
                    <a:pt x="429" y="474"/>
                    <a:pt x="460" y="444"/>
                    <a:pt x="460" y="406"/>
                  </a:cubicBezTo>
                  <a:cubicBezTo>
                    <a:pt x="460" y="362"/>
                    <a:pt x="460" y="362"/>
                    <a:pt x="460" y="362"/>
                  </a:cubicBezTo>
                  <a:cubicBezTo>
                    <a:pt x="490" y="362"/>
                    <a:pt x="490" y="362"/>
                    <a:pt x="490" y="362"/>
                  </a:cubicBezTo>
                  <a:cubicBezTo>
                    <a:pt x="497" y="362"/>
                    <a:pt x="504" y="359"/>
                    <a:pt x="508" y="353"/>
                  </a:cubicBezTo>
                  <a:cubicBezTo>
                    <a:pt x="512" y="348"/>
                    <a:pt x="513" y="340"/>
                    <a:pt x="511" y="334"/>
                  </a:cubicBezTo>
                  <a:cubicBezTo>
                    <a:pt x="508" y="324"/>
                    <a:pt x="505" y="314"/>
                    <a:pt x="502" y="304"/>
                  </a:cubicBezTo>
                  <a:cubicBezTo>
                    <a:pt x="470" y="204"/>
                    <a:pt x="438" y="102"/>
                    <a:pt x="329" y="80"/>
                  </a:cubicBezTo>
                  <a:cubicBezTo>
                    <a:pt x="329" y="80"/>
                    <a:pt x="310" y="75"/>
                    <a:pt x="290" y="75"/>
                  </a:cubicBezTo>
                  <a:cubicBezTo>
                    <a:pt x="269" y="75"/>
                    <a:pt x="248" y="79"/>
                    <a:pt x="248" y="79"/>
                  </a:cubicBezTo>
                  <a:cubicBezTo>
                    <a:pt x="153" y="96"/>
                    <a:pt x="80" y="178"/>
                    <a:pt x="80" y="270"/>
                  </a:cubicBezTo>
                  <a:cubicBezTo>
                    <a:pt x="80" y="330"/>
                    <a:pt x="107" y="387"/>
                    <a:pt x="154" y="423"/>
                  </a:cubicBezTo>
                  <a:cubicBezTo>
                    <a:pt x="154" y="551"/>
                    <a:pt x="154" y="551"/>
                    <a:pt x="154" y="551"/>
                  </a:cubicBezTo>
                  <a:cubicBezTo>
                    <a:pt x="25" y="551"/>
                    <a:pt x="25" y="551"/>
                    <a:pt x="25" y="551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551" y="24"/>
                    <a:pt x="551" y="24"/>
                    <a:pt x="551" y="24"/>
                  </a:cubicBezTo>
                  <a:lnTo>
                    <a:pt x="551" y="55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fa30ed6e57_0_510"/>
            <p:cNvSpPr/>
            <p:nvPr/>
          </p:nvSpPr>
          <p:spPr>
            <a:xfrm>
              <a:off x="4438650" y="474663"/>
              <a:ext cx="339725" cy="339725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128" y="56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5" y="34"/>
                    <a:pt x="114" y="32"/>
                    <a:pt x="112" y="31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9" y="18"/>
                    <a:pt x="87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8" y="17"/>
                    <a:pt x="56" y="18"/>
                    <a:pt x="53" y="1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4"/>
                    <a:pt x="31" y="3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7"/>
                    <a:pt x="17" y="59"/>
                    <a:pt x="17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7"/>
                    <a:pt x="18" y="88"/>
                    <a:pt x="18" y="90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2"/>
                    <a:pt x="32" y="113"/>
                    <a:pt x="33" y="11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6" y="128"/>
                    <a:pt x="59" y="129"/>
                    <a:pt x="61" y="129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8" y="128"/>
                    <a:pt x="90" y="128"/>
                    <a:pt x="93" y="12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3"/>
                    <a:pt x="115" y="112"/>
                    <a:pt x="11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28" y="89"/>
                    <a:pt x="129" y="87"/>
                    <a:pt x="129" y="85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59"/>
                    <a:pt x="128" y="58"/>
                    <a:pt x="128" y="56"/>
                  </a:cubicBezTo>
                  <a:close/>
                  <a:moveTo>
                    <a:pt x="40" y="73"/>
                  </a:moveTo>
                  <a:cubicBezTo>
                    <a:pt x="40" y="55"/>
                    <a:pt x="55" y="40"/>
                    <a:pt x="73" y="40"/>
                  </a:cubicBezTo>
                  <a:cubicBezTo>
                    <a:pt x="91" y="40"/>
                    <a:pt x="106" y="55"/>
                    <a:pt x="106" y="73"/>
                  </a:cubicBezTo>
                  <a:cubicBezTo>
                    <a:pt x="106" y="91"/>
                    <a:pt x="91" y="106"/>
                    <a:pt x="73" y="106"/>
                  </a:cubicBezTo>
                  <a:cubicBezTo>
                    <a:pt x="55" y="106"/>
                    <a:pt x="40" y="91"/>
                    <a:pt x="40" y="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fa30ed6e57_0_510"/>
            <p:cNvSpPr/>
            <p:nvPr/>
          </p:nvSpPr>
          <p:spPr>
            <a:xfrm>
              <a:off x="4765675" y="338138"/>
              <a:ext cx="254000" cy="252413"/>
            </a:xfrm>
            <a:custGeom>
              <a:avLst/>
              <a:gdLst/>
              <a:ahLst/>
              <a:cxnLst/>
              <a:rect l="l" t="t" r="r" b="b"/>
              <a:pathLst>
                <a:path w="109" h="109" extrusionOk="0">
                  <a:moveTo>
                    <a:pt x="87" y="100"/>
                  </a:moveTo>
                  <a:cubicBezTo>
                    <a:pt x="82" y="88"/>
                    <a:pt x="82" y="88"/>
                    <a:pt x="82" y="88"/>
                  </a:cubicBezTo>
                  <a:cubicBezTo>
                    <a:pt x="84" y="86"/>
                    <a:pt x="86" y="84"/>
                    <a:pt x="88" y="82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8" y="57"/>
                    <a:pt x="98" y="54"/>
                    <a:pt x="97" y="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6" y="26"/>
                    <a:pt x="84" y="24"/>
                    <a:pt x="82" y="22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6" y="12"/>
                    <a:pt x="53" y="12"/>
                    <a:pt x="50" y="1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3"/>
                    <a:pt x="24" y="25"/>
                    <a:pt x="22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5"/>
                    <a:pt x="12" y="5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53" y="98"/>
                    <a:pt x="55" y="98"/>
                  </a:cubicBezTo>
                  <a:cubicBezTo>
                    <a:pt x="56" y="98"/>
                    <a:pt x="58" y="98"/>
                    <a:pt x="59" y="98"/>
                  </a:cubicBezTo>
                  <a:cubicBezTo>
                    <a:pt x="64" y="109"/>
                    <a:pt x="64" y="109"/>
                    <a:pt x="64" y="109"/>
                  </a:cubicBezTo>
                  <a:lnTo>
                    <a:pt x="87" y="100"/>
                  </a:lnTo>
                  <a:close/>
                  <a:moveTo>
                    <a:pt x="47" y="72"/>
                  </a:moveTo>
                  <a:cubicBezTo>
                    <a:pt x="43" y="70"/>
                    <a:pt x="39" y="66"/>
                    <a:pt x="38" y="62"/>
                  </a:cubicBezTo>
                  <a:cubicBezTo>
                    <a:pt x="36" y="57"/>
                    <a:pt x="36" y="52"/>
                    <a:pt x="38" y="48"/>
                  </a:cubicBezTo>
                  <a:cubicBezTo>
                    <a:pt x="40" y="43"/>
                    <a:pt x="43" y="40"/>
                    <a:pt x="48" y="38"/>
                  </a:cubicBezTo>
                  <a:cubicBezTo>
                    <a:pt x="50" y="37"/>
                    <a:pt x="52" y="37"/>
                    <a:pt x="55" y="37"/>
                  </a:cubicBezTo>
                  <a:cubicBezTo>
                    <a:pt x="57" y="37"/>
                    <a:pt x="59" y="37"/>
                    <a:pt x="62" y="38"/>
                  </a:cubicBezTo>
                  <a:cubicBezTo>
                    <a:pt x="66" y="40"/>
                    <a:pt x="70" y="44"/>
                    <a:pt x="72" y="48"/>
                  </a:cubicBezTo>
                  <a:cubicBezTo>
                    <a:pt x="73" y="53"/>
                    <a:pt x="73" y="58"/>
                    <a:pt x="71" y="62"/>
                  </a:cubicBezTo>
                  <a:cubicBezTo>
                    <a:pt x="69" y="67"/>
                    <a:pt x="66" y="70"/>
                    <a:pt x="61" y="72"/>
                  </a:cubicBezTo>
                  <a:cubicBezTo>
                    <a:pt x="57" y="74"/>
                    <a:pt x="52" y="74"/>
                    <a:pt x="47" y="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gfa30ed6e57_0_510"/>
          <p:cNvSpPr/>
          <p:nvPr/>
        </p:nvSpPr>
        <p:spPr>
          <a:xfrm>
            <a:off x="3136750" y="3326025"/>
            <a:ext cx="2559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400"/>
            </a:pPr>
            <a:r>
              <a:rPr lang="nl-BE" b="1">
                <a:solidFill>
                  <a:srgbClr val="373636"/>
                </a:solidFill>
              </a:rPr>
              <a:t>Presentatie en discussie over aanpassingen data model</a:t>
            </a:r>
            <a:endParaRPr lang="nl-BE" sz="1400" b="1" i="0" u="none" strike="noStrike" cap="none">
              <a:solidFill>
                <a:srgbClr val="373636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99" name="Google Shape;399;gfa30ed6e57_0_510"/>
          <p:cNvSpPr/>
          <p:nvPr/>
        </p:nvSpPr>
        <p:spPr>
          <a:xfrm>
            <a:off x="4187650" y="27358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332" y="331"/>
                </a:moveTo>
                <a:cubicBezTo>
                  <a:pt x="15" y="331"/>
                  <a:pt x="15" y="331"/>
                  <a:pt x="15" y="331"/>
                </a:cubicBezTo>
                <a:cubicBezTo>
                  <a:pt x="15" y="15"/>
                  <a:pt x="15" y="15"/>
                  <a:pt x="15" y="15"/>
                </a:cubicBezTo>
                <a:cubicBezTo>
                  <a:pt x="332" y="15"/>
                  <a:pt x="332" y="15"/>
                  <a:pt x="332" y="15"/>
                </a:cubicBezTo>
                <a:lnTo>
                  <a:pt x="332" y="331"/>
                </a:lnTo>
                <a:close/>
                <a:moveTo>
                  <a:pt x="80" y="145"/>
                </a:moveTo>
                <a:cubicBezTo>
                  <a:pt x="32" y="239"/>
                  <a:pt x="32" y="239"/>
                  <a:pt x="32" y="239"/>
                </a:cubicBezTo>
                <a:cubicBezTo>
                  <a:pt x="127" y="239"/>
                  <a:pt x="127" y="239"/>
                  <a:pt x="127" y="239"/>
                </a:cubicBezTo>
                <a:lnTo>
                  <a:pt x="80" y="145"/>
                </a:lnTo>
                <a:close/>
                <a:moveTo>
                  <a:pt x="80" y="178"/>
                </a:moveTo>
                <a:cubicBezTo>
                  <a:pt x="103" y="224"/>
                  <a:pt x="103" y="224"/>
                  <a:pt x="103" y="224"/>
                </a:cubicBezTo>
                <a:cubicBezTo>
                  <a:pt x="56" y="224"/>
                  <a:pt x="56" y="224"/>
                  <a:pt x="56" y="224"/>
                </a:cubicBezTo>
                <a:lnTo>
                  <a:pt x="80" y="178"/>
                </a:lnTo>
                <a:close/>
                <a:moveTo>
                  <a:pt x="219" y="195"/>
                </a:moveTo>
                <a:cubicBezTo>
                  <a:pt x="315" y="195"/>
                  <a:pt x="315" y="195"/>
                  <a:pt x="315" y="195"/>
                </a:cubicBezTo>
                <a:cubicBezTo>
                  <a:pt x="267" y="101"/>
                  <a:pt x="267" y="101"/>
                  <a:pt x="267" y="101"/>
                </a:cubicBezTo>
                <a:lnTo>
                  <a:pt x="219" y="195"/>
                </a:lnTo>
                <a:close/>
                <a:moveTo>
                  <a:pt x="243" y="180"/>
                </a:moveTo>
                <a:cubicBezTo>
                  <a:pt x="267" y="133"/>
                  <a:pt x="267" y="133"/>
                  <a:pt x="267" y="133"/>
                </a:cubicBezTo>
                <a:cubicBezTo>
                  <a:pt x="291" y="180"/>
                  <a:pt x="291" y="180"/>
                  <a:pt x="291" y="180"/>
                </a:cubicBezTo>
                <a:lnTo>
                  <a:pt x="243" y="180"/>
                </a:lnTo>
                <a:close/>
                <a:moveTo>
                  <a:pt x="83" y="104"/>
                </a:moveTo>
                <a:cubicBezTo>
                  <a:pt x="136" y="95"/>
                  <a:pt x="136" y="95"/>
                  <a:pt x="136" y="95"/>
                </a:cubicBezTo>
                <a:cubicBezTo>
                  <a:pt x="140" y="107"/>
                  <a:pt x="151" y="116"/>
                  <a:pt x="164" y="119"/>
                </a:cubicBezTo>
                <a:cubicBezTo>
                  <a:pt x="164" y="295"/>
                  <a:pt x="164" y="295"/>
                  <a:pt x="164" y="295"/>
                </a:cubicBezTo>
                <a:cubicBezTo>
                  <a:pt x="120" y="295"/>
                  <a:pt x="120" y="295"/>
                  <a:pt x="120" y="295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227" y="310"/>
                  <a:pt x="227" y="310"/>
                  <a:pt x="227" y="310"/>
                </a:cubicBezTo>
                <a:cubicBezTo>
                  <a:pt x="227" y="295"/>
                  <a:pt x="227" y="295"/>
                  <a:pt x="227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119"/>
                  <a:pt x="179" y="119"/>
                  <a:pt x="179" y="119"/>
                </a:cubicBezTo>
                <a:cubicBezTo>
                  <a:pt x="197" y="115"/>
                  <a:pt x="210" y="100"/>
                  <a:pt x="210" y="81"/>
                </a:cubicBezTo>
                <a:cubicBezTo>
                  <a:pt x="210" y="81"/>
                  <a:pt x="210" y="81"/>
                  <a:pt x="210" y="81"/>
                </a:cubicBezTo>
                <a:cubicBezTo>
                  <a:pt x="260" y="71"/>
                  <a:pt x="260" y="71"/>
                  <a:pt x="260" y="71"/>
                </a:cubicBezTo>
                <a:cubicBezTo>
                  <a:pt x="260" y="81"/>
                  <a:pt x="260" y="81"/>
                  <a:pt x="260" y="81"/>
                </a:cubicBezTo>
                <a:cubicBezTo>
                  <a:pt x="275" y="81"/>
                  <a:pt x="275" y="81"/>
                  <a:pt x="275" y="81"/>
                </a:cubicBezTo>
                <a:cubicBezTo>
                  <a:pt x="275" y="54"/>
                  <a:pt x="275" y="54"/>
                  <a:pt x="275" y="54"/>
                </a:cubicBezTo>
                <a:cubicBezTo>
                  <a:pt x="207" y="66"/>
                  <a:pt x="207" y="66"/>
                  <a:pt x="207" y="66"/>
                </a:cubicBezTo>
                <a:cubicBezTo>
                  <a:pt x="201" y="52"/>
                  <a:pt x="187" y="43"/>
                  <a:pt x="172" y="43"/>
                </a:cubicBezTo>
                <a:cubicBezTo>
                  <a:pt x="151" y="43"/>
                  <a:pt x="134" y="59"/>
                  <a:pt x="133" y="80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83" y="121"/>
                  <a:pt x="83" y="121"/>
                  <a:pt x="83" y="121"/>
                </a:cubicBezTo>
                <a:lnTo>
                  <a:pt x="83" y="104"/>
                </a:lnTo>
                <a:close/>
                <a:moveTo>
                  <a:pt x="172" y="58"/>
                </a:moveTo>
                <a:cubicBezTo>
                  <a:pt x="185" y="58"/>
                  <a:pt x="195" y="68"/>
                  <a:pt x="195" y="81"/>
                </a:cubicBezTo>
                <a:cubicBezTo>
                  <a:pt x="195" y="94"/>
                  <a:pt x="185" y="105"/>
                  <a:pt x="172" y="105"/>
                </a:cubicBezTo>
                <a:cubicBezTo>
                  <a:pt x="159" y="105"/>
                  <a:pt x="148" y="94"/>
                  <a:pt x="148" y="81"/>
                </a:cubicBezTo>
                <a:cubicBezTo>
                  <a:pt x="148" y="68"/>
                  <a:pt x="159" y="58"/>
                  <a:pt x="172" y="58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D04A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69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</a:t>
            </a:r>
            <a:r>
              <a:rPr lang="nl-BE" sz="2800" b="1"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lokale thema’s</a:t>
            </a: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 gebruiken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Lokaal kunnen er specifiekere thema’s gebruikt worden. Hiervoor dient wel steeds de link met een hoofdthema duidelijk blijven.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E24976B-F986-307E-761E-5318D68A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728" y="1982069"/>
            <a:ext cx="5859492" cy="18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4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086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3000"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</a:t>
            </a:r>
            <a:r>
              <a:rPr lang="nl-BE" sz="2800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linken naar LPDC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22324" y="809738"/>
            <a:ext cx="6869075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Om te verwijzen naar een LPDC/IPDC-code wordt er verwezen naar een URI (unieke link), zoals </a:t>
            </a: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https://ipdc.vlaanderen.be/id/instantie/27543</a:t>
            </a: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. Het voorbeeld hieronder legt de "bekrachtigt"-relatie tussen een besluit en het LPDC product (instantie van een conceptuele publieke dienst). Ook de link tussen LPDC en IPDC is toegevoegd met de "</a:t>
            </a:r>
            <a:r>
              <a:rPr lang="nl-NL" b="1" err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heeftBron</a:t>
            </a: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"-relatie.</a:t>
            </a:r>
            <a:endParaRPr lang="en-GB" b="1">
              <a:latin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51660E-2CFE-7ADE-E364-8EBC4B836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60" y="2108085"/>
            <a:ext cx="6169503" cy="25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9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647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6"/>
          <p:cNvSpPr txBox="1"/>
          <p:nvPr/>
        </p:nvSpPr>
        <p:spPr>
          <a:xfrm>
            <a:off x="628651" y="273845"/>
            <a:ext cx="8328803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" sz="3000" b="1" err="1"/>
              <a:t>Gecoördineerde</a:t>
            </a:r>
            <a:r>
              <a:rPr lang="en" sz="3000" b="1"/>
              <a:t> </a:t>
            </a:r>
            <a:r>
              <a:rPr lang="en" sz="3000" b="1" err="1"/>
              <a:t>versies</a:t>
            </a:r>
            <a:r>
              <a:rPr lang="en" sz="3000" b="1"/>
              <a:t> van </a:t>
            </a:r>
            <a:r>
              <a:rPr lang="en" sz="3000" b="1" err="1"/>
              <a:t>een</a:t>
            </a:r>
            <a:r>
              <a:rPr lang="en" sz="3000" b="1"/>
              <a:t> </a:t>
            </a:r>
            <a:r>
              <a:rPr lang="en" sz="3000" b="1" err="1"/>
              <a:t>reglement</a:t>
            </a:r>
            <a:endParaRPr lang="en-US" err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BE9EAF-76DD-8E4B-BAE2-B030C2F9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07" y="1171479"/>
            <a:ext cx="3611232" cy="3124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CC3A8-AAE2-7224-2E32-240B23CCAC08}"/>
              </a:ext>
            </a:extLst>
          </p:cNvPr>
          <p:cNvSpPr txBox="1"/>
          <p:nvPr/>
        </p:nvSpPr>
        <p:spPr>
          <a:xfrm>
            <a:off x="550473" y="4575235"/>
            <a:ext cx="63447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https://lblod.github.io/pages-vendors/#/docs/decision-attachments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6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Voorbeelden: gecoördineerde versies van reglementen als bijlage van een besluit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E738E4-57C8-D0E2-D2F4-1F5534EFA6C1}"/>
              </a:ext>
            </a:extLst>
          </p:cNvPr>
          <p:cNvSpPr txBox="1"/>
          <p:nvPr/>
        </p:nvSpPr>
        <p:spPr>
          <a:xfrm>
            <a:off x="553450" y="1216138"/>
            <a:ext cx="6869075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 behandeling van een agendapunt wordt gelinkt met twee besluiten: het wijzigingsbesluit &amp; het gecoördineerde reglement.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Het gecoördineerde reglement krijgt een aparte typering.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Uitbreiding: naast het linken van twee besluiten wordt ook geduidt dat het om een consolidatie gaat.</a:t>
            </a:r>
          </a:p>
          <a:p>
            <a:endParaRPr lang="en-GB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639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94029636b3_0_3"/>
          <p:cNvSpPr txBox="1"/>
          <p:nvPr/>
        </p:nvSpPr>
        <p:spPr>
          <a:xfrm>
            <a:off x="553450" y="275775"/>
            <a:ext cx="8590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25"/>
                  </a:ext>
                </a:extLst>
              </a:rPr>
              <a:t>Voorbeelden: gecoördineerde versies van reglementen als bijlage van een besluit</a:t>
            </a:r>
            <a:endParaRPr lang="nl-BE"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DA4B91-3772-1796-2DD4-83D5BDBC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1" y="1822514"/>
            <a:ext cx="7565904" cy="22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8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31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ba70e22ce_0_40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van de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gfba70e22ce_0_406"/>
          <p:cNvCxnSpPr>
            <a:stCxn id="818" idx="2"/>
          </p:cNvCxnSpPr>
          <p:nvPr/>
        </p:nvCxnSpPr>
        <p:spPr>
          <a:xfrm flipH="1">
            <a:off x="2686313" y="3159321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19" name="Google Shape;819;gfba70e22ce_0_406"/>
          <p:cNvCxnSpPr>
            <a:stCxn id="820" idx="2"/>
            <a:endCxn id="821" idx="2"/>
          </p:cNvCxnSpPr>
          <p:nvPr/>
        </p:nvCxnSpPr>
        <p:spPr>
          <a:xfrm>
            <a:off x="4274049" y="3176119"/>
            <a:ext cx="0" cy="471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22" name="Google Shape;822;gfba70e22ce_0_406"/>
          <p:cNvCxnSpPr>
            <a:stCxn id="823" idx="2"/>
            <a:endCxn id="824" idx="0"/>
          </p:cNvCxnSpPr>
          <p:nvPr/>
        </p:nvCxnSpPr>
        <p:spPr>
          <a:xfrm>
            <a:off x="3485812" y="386981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825" name="Google Shape;825;gfba70e22ce_0_406"/>
          <p:cNvCxnSpPr>
            <a:stCxn id="826" idx="2"/>
            <a:endCxn id="827" idx="0"/>
          </p:cNvCxnSpPr>
          <p:nvPr/>
        </p:nvCxnSpPr>
        <p:spPr>
          <a:xfrm>
            <a:off x="1856201" y="3869825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828" name="Google Shape;828;gfba70e22ce_0_406"/>
          <p:cNvCxnSpPr>
            <a:endCxn id="829" idx="0"/>
          </p:cNvCxnSpPr>
          <p:nvPr/>
        </p:nvCxnSpPr>
        <p:spPr>
          <a:xfrm flipH="1">
            <a:off x="4894889" y="3863116"/>
            <a:ext cx="4500" cy="290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830" name="Google Shape;830;gfba70e22ce_0_406"/>
          <p:cNvSpPr txBox="1"/>
          <p:nvPr/>
        </p:nvSpPr>
        <p:spPr>
          <a:xfrm>
            <a:off x="634000" y="3643350"/>
            <a:ext cx="814800" cy="2286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fba70e22ce_0_406"/>
          <p:cNvSpPr/>
          <p:nvPr/>
        </p:nvSpPr>
        <p:spPr>
          <a:xfrm rot="5400000">
            <a:off x="7765275" y="3569874"/>
            <a:ext cx="456900" cy="1554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Google Shape;832;gfba70e22ce_0_406"/>
          <p:cNvCxnSpPr>
            <a:stCxn id="833" idx="2"/>
          </p:cNvCxnSpPr>
          <p:nvPr/>
        </p:nvCxnSpPr>
        <p:spPr>
          <a:xfrm>
            <a:off x="1183076" y="3145780"/>
            <a:ext cx="900" cy="4191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834" name="Google Shape;834;gfba70e22ce_0_406"/>
          <p:cNvCxnSpPr/>
          <p:nvPr/>
        </p:nvCxnSpPr>
        <p:spPr>
          <a:xfrm>
            <a:off x="7076953" y="3135623"/>
            <a:ext cx="0" cy="4770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826" name="Google Shape;826;gfba70e22ce_0_406"/>
          <p:cNvSpPr txBox="1"/>
          <p:nvPr/>
        </p:nvSpPr>
        <p:spPr>
          <a:xfrm>
            <a:off x="1448801" y="3642125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fba70e22ce_0_406"/>
          <p:cNvSpPr txBox="1"/>
          <p:nvPr/>
        </p:nvSpPr>
        <p:spPr>
          <a:xfrm>
            <a:off x="2263600" y="363795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fba70e22ce_0_406"/>
          <p:cNvSpPr txBox="1"/>
          <p:nvPr/>
        </p:nvSpPr>
        <p:spPr>
          <a:xfrm>
            <a:off x="3078412" y="3642113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fba70e22ce_0_406"/>
          <p:cNvSpPr txBox="1"/>
          <p:nvPr/>
        </p:nvSpPr>
        <p:spPr>
          <a:xfrm>
            <a:off x="3893200" y="36359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fba70e22ce_0_406"/>
          <p:cNvSpPr txBox="1"/>
          <p:nvPr/>
        </p:nvSpPr>
        <p:spPr>
          <a:xfrm>
            <a:off x="4708000" y="3640400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fba70e22ce_0_406"/>
          <p:cNvSpPr txBox="1"/>
          <p:nvPr/>
        </p:nvSpPr>
        <p:spPr>
          <a:xfrm>
            <a:off x="5496275" y="36404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fba70e22ce_0_406"/>
          <p:cNvSpPr txBox="1"/>
          <p:nvPr/>
        </p:nvSpPr>
        <p:spPr>
          <a:xfrm>
            <a:off x="6311074" y="364828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fba70e22ce_0_406"/>
          <p:cNvSpPr txBox="1"/>
          <p:nvPr/>
        </p:nvSpPr>
        <p:spPr>
          <a:xfrm>
            <a:off x="628676" y="2760580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werkgroep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fba70e22ce_0_406"/>
          <p:cNvSpPr txBox="1"/>
          <p:nvPr/>
        </p:nvSpPr>
        <p:spPr>
          <a:xfrm>
            <a:off x="1301791" y="4122861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fba70e22ce_0_406"/>
          <p:cNvSpPr txBox="1"/>
          <p:nvPr/>
        </p:nvSpPr>
        <p:spPr>
          <a:xfrm>
            <a:off x="2140913" y="2807721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2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fba70e22ce_0_406"/>
          <p:cNvSpPr txBox="1"/>
          <p:nvPr/>
        </p:nvSpPr>
        <p:spPr>
          <a:xfrm>
            <a:off x="2931398" y="4122855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3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fba70e22ce_0_406"/>
          <p:cNvSpPr txBox="1"/>
          <p:nvPr/>
        </p:nvSpPr>
        <p:spPr>
          <a:xfrm>
            <a:off x="3719649" y="279091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werkgroep 4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fba70e22ce_0_406"/>
          <p:cNvSpPr txBox="1"/>
          <p:nvPr/>
        </p:nvSpPr>
        <p:spPr>
          <a:xfrm>
            <a:off x="4340489" y="4153816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fba70e22ce_0_406"/>
          <p:cNvSpPr txBox="1"/>
          <p:nvPr/>
        </p:nvSpPr>
        <p:spPr>
          <a:xfrm>
            <a:off x="6522545" y="2758443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 publieke reviewperiode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fba70e22ce_0_406"/>
          <p:cNvSpPr/>
          <p:nvPr/>
        </p:nvSpPr>
        <p:spPr>
          <a:xfrm rot="-5400000">
            <a:off x="5870675" y="2928475"/>
            <a:ext cx="221100" cy="2172900"/>
          </a:xfrm>
          <a:prstGeom prst="lef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rgbClr val="35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fba70e22ce_0_406"/>
          <p:cNvSpPr txBox="1"/>
          <p:nvPr/>
        </p:nvSpPr>
        <p:spPr>
          <a:xfrm>
            <a:off x="5325270" y="4152905"/>
            <a:ext cx="1643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 van de draft specificatie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fba70e22ce_0_406"/>
          <p:cNvSpPr/>
          <p:nvPr/>
        </p:nvSpPr>
        <p:spPr>
          <a:xfrm>
            <a:off x="634000" y="3428925"/>
            <a:ext cx="72801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fba70e22ce_0_406"/>
          <p:cNvSpPr txBox="1"/>
          <p:nvPr/>
        </p:nvSpPr>
        <p:spPr>
          <a:xfrm>
            <a:off x="7099350" y="3648300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fba70e22ce_0_406"/>
          <p:cNvSpPr/>
          <p:nvPr/>
        </p:nvSpPr>
        <p:spPr>
          <a:xfrm>
            <a:off x="1094512" y="2278234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fba70e22ce_0_406"/>
          <p:cNvSpPr txBox="1"/>
          <p:nvPr/>
        </p:nvSpPr>
        <p:spPr>
          <a:xfrm>
            <a:off x="628651" y="208624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nl-BE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fba70e22ce_0_406"/>
          <p:cNvSpPr txBox="1"/>
          <p:nvPr/>
        </p:nvSpPr>
        <p:spPr>
          <a:xfrm>
            <a:off x="628650" y="1127907"/>
            <a:ext cx="7886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Startdatum: 26 oktober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Duur: 9 maanden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gfba70e22ce_0_406"/>
          <p:cNvPicPr preferRelativeResize="0"/>
          <p:nvPr/>
        </p:nvPicPr>
        <p:blipFill rotWithShape="1">
          <a:blip r:embed="rId3">
            <a:alphaModFix/>
          </a:blip>
          <a:srcRect t="5887" b="7010"/>
          <a:stretch/>
        </p:blipFill>
        <p:spPr>
          <a:xfrm>
            <a:off x="284175" y="0"/>
            <a:ext cx="8859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fba70e22ce_0_406"/>
          <p:cNvSpPr/>
          <p:nvPr/>
        </p:nvSpPr>
        <p:spPr>
          <a:xfrm>
            <a:off x="149275" y="2368225"/>
            <a:ext cx="1938000" cy="75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gfba70e22ce_0_406"/>
          <p:cNvSpPr txBox="1"/>
          <p:nvPr/>
        </p:nvSpPr>
        <p:spPr>
          <a:xfrm>
            <a:off x="284175" y="2460925"/>
            <a:ext cx="180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nl-BE" sz="2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Pauze</a:t>
            </a:r>
            <a:endParaRPr sz="25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30ed6e57_0_22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gfa30ed6e57_0_225"/>
          <p:cNvGraphicFramePr/>
          <p:nvPr>
            <p:extLst>
              <p:ext uri="{D42A27DB-BD31-4B8C-83A1-F6EECF244321}">
                <p14:modId xmlns:p14="http://schemas.microsoft.com/office/powerpoint/2010/main" val="3851662325"/>
              </p:ext>
            </p:extLst>
          </p:nvPr>
        </p:nvGraphicFramePr>
        <p:xfrm>
          <a:off x="1016150" y="1334263"/>
          <a:ext cx="7111700" cy="3179070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157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13u05 - 13u10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Welkom en agenda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</a:t>
                      </a:r>
                      <a:r>
                        <a:rPr lang="nl-BE" sz="1400" u="none" strike="noStrike" cap="none">
                          <a:extLst>
                            <a:ext uri="http://customooxmlschemas.google.com/">
        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          </a:ext>
                          </a:extLst>
                        </a:rPr>
                        <a:t>u10 - 13u</a:t>
                      </a:r>
                      <a:r>
                        <a:rPr lang="nl-BE" sz="1400" u="none" strike="noStrike" cap="none">
                          <a:extLst>
                            <a:ext uri="http://customooxmlschemas.google.com/">
          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          </a:ext>
                          </a:extLst>
                        </a:rPr>
                        <a:t>20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Samenvatting vorige werkgroep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13u20 – 13u40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Overzicht van de aanpassingen</a:t>
                      </a:r>
                      <a:endParaRPr lang="en-US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13u40 – 14u30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Voorbeelden</a:t>
                      </a:r>
                      <a:endParaRPr lang="en-US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14u30 – 14u45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u="none" strike="noStrike" cap="none"/>
                        <a:t>Pauze</a:t>
                      </a:r>
                      <a:endParaRPr lang="en-US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14u45 – 15u00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Het model &amp; codelijsten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0" u="none" strike="noStrike" cap="none"/>
                        <a:t>15u00 – 15u15</a:t>
                      </a:r>
                      <a:endParaRPr sz="1400" b="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Initiatiefrecht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249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/>
                        <a:t>15u15 – 15u30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Q&amp;A en volgende stappen</a:t>
                      </a:r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Overzicht model</a:t>
            </a:r>
            <a:endParaRPr lang="nl-BE"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289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90225379b6_0_0"/>
          <p:cNvSpPr txBox="1"/>
          <p:nvPr/>
        </p:nvSpPr>
        <p:spPr>
          <a:xfrm>
            <a:off x="628650" y="273850"/>
            <a:ext cx="44409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3"/>
                  </a:ext>
                </a:extLst>
              </a:rPr>
              <a:t>S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neuvelmodel</a:t>
            </a:r>
            <a:endParaRPr lang="nl-BE"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g290225379b6_0_0"/>
          <p:cNvGrpSpPr/>
          <p:nvPr/>
        </p:nvGrpSpPr>
        <p:grpSpPr>
          <a:xfrm>
            <a:off x="2712849" y="4021747"/>
            <a:ext cx="664752" cy="410893"/>
            <a:chOff x="6943296" y="513283"/>
            <a:chExt cx="213000" cy="173798"/>
          </a:xfrm>
        </p:grpSpPr>
        <p:sp>
          <p:nvSpPr>
            <p:cNvPr id="941" name="Google Shape;941;g290225379b6_0_0"/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90225379b6_0_0"/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Resource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940;g290225379b6_0_0">
            <a:extLst>
              <a:ext uri="{FF2B5EF4-FFF2-40B4-BE49-F238E27FC236}">
                <a16:creationId xmlns:a16="http://schemas.microsoft.com/office/drawing/2014/main" id="{01025648-2C98-31E6-F814-CDB3E4B0417B}"/>
              </a:ext>
            </a:extLst>
          </p:cNvPr>
          <p:cNvGrpSpPr/>
          <p:nvPr/>
        </p:nvGrpSpPr>
        <p:grpSpPr>
          <a:xfrm>
            <a:off x="2816651" y="820150"/>
            <a:ext cx="664752" cy="410893"/>
            <a:chOff x="6943296" y="513283"/>
            <a:chExt cx="213000" cy="173798"/>
          </a:xfrm>
        </p:grpSpPr>
        <p:sp>
          <p:nvSpPr>
            <p:cNvPr id="3" name="Google Shape;941;g290225379b6_0_0">
              <a:extLst>
                <a:ext uri="{FF2B5EF4-FFF2-40B4-BE49-F238E27FC236}">
                  <a16:creationId xmlns:a16="http://schemas.microsoft.com/office/drawing/2014/main" id="{29B35F94-A8ED-20A4-1195-7A78C9214B5C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42;g290225379b6_0_0">
              <a:extLst>
                <a:ext uri="{FF2B5EF4-FFF2-40B4-BE49-F238E27FC236}">
                  <a16:creationId xmlns:a16="http://schemas.microsoft.com/office/drawing/2014/main" id="{12A083E3-5C71-8B73-4990-4FD248752C86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Rol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940;g290225379b6_0_0">
            <a:extLst>
              <a:ext uri="{FF2B5EF4-FFF2-40B4-BE49-F238E27FC236}">
                <a16:creationId xmlns:a16="http://schemas.microsoft.com/office/drawing/2014/main" id="{3F7AD07E-DD61-DC36-0E56-10D01ED69F4A}"/>
              </a:ext>
            </a:extLst>
          </p:cNvPr>
          <p:cNvGrpSpPr/>
          <p:nvPr/>
        </p:nvGrpSpPr>
        <p:grpSpPr>
          <a:xfrm>
            <a:off x="2031781" y="1023537"/>
            <a:ext cx="664752" cy="410893"/>
            <a:chOff x="6943296" y="513283"/>
            <a:chExt cx="213000" cy="173798"/>
          </a:xfrm>
        </p:grpSpPr>
        <p:sp>
          <p:nvSpPr>
            <p:cNvPr id="9" name="Google Shape;941;g290225379b6_0_0">
              <a:extLst>
                <a:ext uri="{FF2B5EF4-FFF2-40B4-BE49-F238E27FC236}">
                  <a16:creationId xmlns:a16="http://schemas.microsoft.com/office/drawing/2014/main" id="{A924B880-4D71-0F5F-A877-A9B0A532E694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42;g290225379b6_0_0">
              <a:extLst>
                <a:ext uri="{FF2B5EF4-FFF2-40B4-BE49-F238E27FC236}">
                  <a16:creationId xmlns:a16="http://schemas.microsoft.com/office/drawing/2014/main" id="{37FC2C78-4A1A-8191-7A0C-FE6F79E2EFC7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Agent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940;g290225379b6_0_0">
            <a:extLst>
              <a:ext uri="{FF2B5EF4-FFF2-40B4-BE49-F238E27FC236}">
                <a16:creationId xmlns:a16="http://schemas.microsoft.com/office/drawing/2014/main" id="{85BC9FB7-0056-79DA-0AD2-3AAF038F6010}"/>
              </a:ext>
            </a:extLst>
          </p:cNvPr>
          <p:cNvGrpSpPr/>
          <p:nvPr/>
        </p:nvGrpSpPr>
        <p:grpSpPr>
          <a:xfrm>
            <a:off x="3585206" y="4024989"/>
            <a:ext cx="664752" cy="410893"/>
            <a:chOff x="6943296" y="513283"/>
            <a:chExt cx="213000" cy="173798"/>
          </a:xfrm>
        </p:grpSpPr>
        <p:sp>
          <p:nvSpPr>
            <p:cNvPr id="27" name="Google Shape;941;g290225379b6_0_0">
              <a:extLst>
                <a:ext uri="{FF2B5EF4-FFF2-40B4-BE49-F238E27FC236}">
                  <a16:creationId xmlns:a16="http://schemas.microsoft.com/office/drawing/2014/main" id="{8F29532E-5D1F-0673-BC0F-81A5D26ED4D4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942;g290225379b6_0_0">
              <a:extLst>
                <a:ext uri="{FF2B5EF4-FFF2-40B4-BE49-F238E27FC236}">
                  <a16:creationId xmlns:a16="http://schemas.microsoft.com/office/drawing/2014/main" id="{0E61BD26-EA74-76C8-3525-E17013668807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4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ResourceOnderdeel</a:t>
              </a:r>
              <a:endParaRPr sz="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940;g290225379b6_0_0">
            <a:extLst>
              <a:ext uri="{FF2B5EF4-FFF2-40B4-BE49-F238E27FC236}">
                <a16:creationId xmlns:a16="http://schemas.microsoft.com/office/drawing/2014/main" id="{537A59FC-5550-A91D-9F95-6ED72A810065}"/>
              </a:ext>
            </a:extLst>
          </p:cNvPr>
          <p:cNvGrpSpPr/>
          <p:nvPr/>
        </p:nvGrpSpPr>
        <p:grpSpPr>
          <a:xfrm>
            <a:off x="4501936" y="4024989"/>
            <a:ext cx="664752" cy="410893"/>
            <a:chOff x="6943296" y="513283"/>
            <a:chExt cx="213000" cy="173798"/>
          </a:xfrm>
        </p:grpSpPr>
        <p:sp>
          <p:nvSpPr>
            <p:cNvPr id="30" name="Google Shape;941;g290225379b6_0_0">
              <a:extLst>
                <a:ext uri="{FF2B5EF4-FFF2-40B4-BE49-F238E27FC236}">
                  <a16:creationId xmlns:a16="http://schemas.microsoft.com/office/drawing/2014/main" id="{2572C4EA-4F23-6083-B466-3D290F08A6BF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942;g290225379b6_0_0">
              <a:extLst>
                <a:ext uri="{FF2B5EF4-FFF2-40B4-BE49-F238E27FC236}">
                  <a16:creationId xmlns:a16="http://schemas.microsoft.com/office/drawing/2014/main" id="{F539E161-2495-3946-7E4A-68828D262A19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Selector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940;g290225379b6_0_0">
            <a:extLst>
              <a:ext uri="{FF2B5EF4-FFF2-40B4-BE49-F238E27FC236}">
                <a16:creationId xmlns:a16="http://schemas.microsoft.com/office/drawing/2014/main" id="{D8D2A0BD-6DB5-BA57-DEDF-688D5BD19013}"/>
              </a:ext>
            </a:extLst>
          </p:cNvPr>
          <p:cNvGrpSpPr/>
          <p:nvPr/>
        </p:nvGrpSpPr>
        <p:grpSpPr>
          <a:xfrm>
            <a:off x="3585206" y="4672886"/>
            <a:ext cx="664752" cy="410893"/>
            <a:chOff x="6943296" y="513283"/>
            <a:chExt cx="213000" cy="173798"/>
          </a:xfrm>
        </p:grpSpPr>
        <p:sp>
          <p:nvSpPr>
            <p:cNvPr id="33" name="Google Shape;941;g290225379b6_0_0">
              <a:extLst>
                <a:ext uri="{FF2B5EF4-FFF2-40B4-BE49-F238E27FC236}">
                  <a16:creationId xmlns:a16="http://schemas.microsoft.com/office/drawing/2014/main" id="{FBBC27DD-023D-8E6E-1672-002358FEE4DE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942;g290225379b6_0_0">
              <a:extLst>
                <a:ext uri="{FF2B5EF4-FFF2-40B4-BE49-F238E27FC236}">
                  <a16:creationId xmlns:a16="http://schemas.microsoft.com/office/drawing/2014/main" id="{DC0FC310-7738-8B8D-5926-1E51EBEFDFB1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Tekst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940;g290225379b6_0_0">
            <a:extLst>
              <a:ext uri="{FF2B5EF4-FFF2-40B4-BE49-F238E27FC236}">
                <a16:creationId xmlns:a16="http://schemas.microsoft.com/office/drawing/2014/main" id="{4843FF68-3A49-8974-52FB-51BAE8BDCB42}"/>
              </a:ext>
            </a:extLst>
          </p:cNvPr>
          <p:cNvGrpSpPr/>
          <p:nvPr/>
        </p:nvGrpSpPr>
        <p:grpSpPr>
          <a:xfrm>
            <a:off x="4501936" y="4658046"/>
            <a:ext cx="664752" cy="410893"/>
            <a:chOff x="6943296" y="513283"/>
            <a:chExt cx="213000" cy="173798"/>
          </a:xfrm>
        </p:grpSpPr>
        <p:sp>
          <p:nvSpPr>
            <p:cNvPr id="36" name="Google Shape;941;g290225379b6_0_0">
              <a:extLst>
                <a:ext uri="{FF2B5EF4-FFF2-40B4-BE49-F238E27FC236}">
                  <a16:creationId xmlns:a16="http://schemas.microsoft.com/office/drawing/2014/main" id="{DE8C24E9-743D-156D-0119-2193764A5226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942;g290225379b6_0_0">
              <a:extLst>
                <a:ext uri="{FF2B5EF4-FFF2-40B4-BE49-F238E27FC236}">
                  <a16:creationId xmlns:a16="http://schemas.microsoft.com/office/drawing/2014/main" id="{19692336-FFE0-D82E-2E08-04844562BBF3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>
                  <a:solidFill>
                    <a:srgbClr val="FFFFFF"/>
                  </a:solidFill>
                </a:rPr>
                <a:t>SHACL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940;g290225379b6_0_0">
            <a:extLst>
              <a:ext uri="{FF2B5EF4-FFF2-40B4-BE49-F238E27FC236}">
                <a16:creationId xmlns:a16="http://schemas.microsoft.com/office/drawing/2014/main" id="{22A35BCA-BFB2-BE34-4050-086F5151FE53}"/>
              </a:ext>
            </a:extLst>
          </p:cNvPr>
          <p:cNvGrpSpPr/>
          <p:nvPr/>
        </p:nvGrpSpPr>
        <p:grpSpPr>
          <a:xfrm>
            <a:off x="5418666" y="4643206"/>
            <a:ext cx="664752" cy="410893"/>
            <a:chOff x="6943296" y="513283"/>
            <a:chExt cx="213000" cy="173798"/>
          </a:xfrm>
        </p:grpSpPr>
        <p:sp>
          <p:nvSpPr>
            <p:cNvPr id="39" name="Google Shape;941;g290225379b6_0_0">
              <a:extLst>
                <a:ext uri="{FF2B5EF4-FFF2-40B4-BE49-F238E27FC236}">
                  <a16:creationId xmlns:a16="http://schemas.microsoft.com/office/drawing/2014/main" id="{8FBB6E69-AD8A-9F4D-79AD-ED3A8A627D2A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942;g290225379b6_0_0">
              <a:extLst>
                <a:ext uri="{FF2B5EF4-FFF2-40B4-BE49-F238E27FC236}">
                  <a16:creationId xmlns:a16="http://schemas.microsoft.com/office/drawing/2014/main" id="{3BD328ED-D2AD-85D7-CC83-010EB3A04524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>
                  <a:solidFill>
                    <a:srgbClr val="FFFFFF"/>
                  </a:solidFill>
                </a:rPr>
                <a:t>Fragment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" name="Google Shape;956;g290225379b6_0_0">
            <a:extLst>
              <a:ext uri="{FF2B5EF4-FFF2-40B4-BE49-F238E27FC236}">
                <a16:creationId xmlns:a16="http://schemas.microsoft.com/office/drawing/2014/main" id="{23DFD427-4D70-8556-45C2-67EF0151CFB6}"/>
              </a:ext>
            </a:extLst>
          </p:cNvPr>
          <p:cNvCxnSpPr>
            <a:cxnSpLocks/>
            <a:stCxn id="27" idx="1"/>
            <a:endCxn id="941" idx="3"/>
          </p:cNvCxnSpPr>
          <p:nvPr/>
        </p:nvCxnSpPr>
        <p:spPr>
          <a:xfrm flipH="1" flipV="1">
            <a:off x="3377601" y="4287242"/>
            <a:ext cx="207605" cy="32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56;g290225379b6_0_0">
            <a:extLst>
              <a:ext uri="{FF2B5EF4-FFF2-40B4-BE49-F238E27FC236}">
                <a16:creationId xmlns:a16="http://schemas.microsoft.com/office/drawing/2014/main" id="{95093D90-F451-11EC-EB42-6D45993C15DB}"/>
              </a:ext>
            </a:extLst>
          </p:cNvPr>
          <p:cNvCxnSpPr>
            <a:cxnSpLocks/>
            <a:stCxn id="30" idx="1"/>
            <a:endCxn id="27" idx="3"/>
          </p:cNvCxnSpPr>
          <p:nvPr/>
        </p:nvCxnSpPr>
        <p:spPr>
          <a:xfrm flipH="1">
            <a:off x="4249958" y="4290484"/>
            <a:ext cx="25197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956;g290225379b6_0_0">
            <a:extLst>
              <a:ext uri="{FF2B5EF4-FFF2-40B4-BE49-F238E27FC236}">
                <a16:creationId xmlns:a16="http://schemas.microsoft.com/office/drawing/2014/main" id="{4FA9305A-4E01-29B7-890B-754E7B7CD2B9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 flipH="1">
            <a:off x="3917582" y="4435882"/>
            <a:ext cx="916730" cy="2370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956;g290225379b6_0_0">
            <a:extLst>
              <a:ext uri="{FF2B5EF4-FFF2-40B4-BE49-F238E27FC236}">
                <a16:creationId xmlns:a16="http://schemas.microsoft.com/office/drawing/2014/main" id="{C57D78B2-F8FD-70DA-09D9-63EB5C0135E1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4834312" y="4435882"/>
            <a:ext cx="0" cy="22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956;g290225379b6_0_0">
            <a:extLst>
              <a:ext uri="{FF2B5EF4-FFF2-40B4-BE49-F238E27FC236}">
                <a16:creationId xmlns:a16="http://schemas.microsoft.com/office/drawing/2014/main" id="{F054F873-F73F-FBA9-0D39-445BC3FF40B5}"/>
              </a:ext>
            </a:extLst>
          </p:cNvPr>
          <p:cNvCxnSpPr>
            <a:cxnSpLocks/>
            <a:stCxn id="30" idx="2"/>
            <a:endCxn id="40" idx="0"/>
          </p:cNvCxnSpPr>
          <p:nvPr/>
        </p:nvCxnSpPr>
        <p:spPr>
          <a:xfrm>
            <a:off x="4834312" y="4435882"/>
            <a:ext cx="916730" cy="2073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oogle Shape;940;g290225379b6_0_0">
            <a:extLst>
              <a:ext uri="{FF2B5EF4-FFF2-40B4-BE49-F238E27FC236}">
                <a16:creationId xmlns:a16="http://schemas.microsoft.com/office/drawing/2014/main" id="{118C9A07-F568-09E8-AE30-D31A681D95CB}"/>
              </a:ext>
            </a:extLst>
          </p:cNvPr>
          <p:cNvGrpSpPr/>
          <p:nvPr/>
        </p:nvGrpSpPr>
        <p:grpSpPr>
          <a:xfrm>
            <a:off x="3589536" y="1023537"/>
            <a:ext cx="664752" cy="410893"/>
            <a:chOff x="6943296" y="513283"/>
            <a:chExt cx="213000" cy="173798"/>
          </a:xfrm>
        </p:grpSpPr>
        <p:sp>
          <p:nvSpPr>
            <p:cNvPr id="45" name="Google Shape;941;g290225379b6_0_0">
              <a:extLst>
                <a:ext uri="{FF2B5EF4-FFF2-40B4-BE49-F238E27FC236}">
                  <a16:creationId xmlns:a16="http://schemas.microsoft.com/office/drawing/2014/main" id="{10690A74-C6A5-F023-2862-0567D746FD3D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942;g290225379b6_0_0">
              <a:extLst>
                <a:ext uri="{FF2B5EF4-FFF2-40B4-BE49-F238E27FC236}">
                  <a16:creationId xmlns:a16="http://schemas.microsoft.com/office/drawing/2014/main" id="{4ADC92F4-42DB-145C-FB62-28948521E897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Activiteit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940;g290225379b6_0_0">
            <a:extLst>
              <a:ext uri="{FF2B5EF4-FFF2-40B4-BE49-F238E27FC236}">
                <a16:creationId xmlns:a16="http://schemas.microsoft.com/office/drawing/2014/main" id="{2A735CED-D94A-AED1-97D6-43881E0500CD}"/>
              </a:ext>
            </a:extLst>
          </p:cNvPr>
          <p:cNvGrpSpPr/>
          <p:nvPr/>
        </p:nvGrpSpPr>
        <p:grpSpPr>
          <a:xfrm>
            <a:off x="3585206" y="1671434"/>
            <a:ext cx="664752" cy="410893"/>
            <a:chOff x="6943296" y="513283"/>
            <a:chExt cx="213000" cy="173798"/>
          </a:xfrm>
        </p:grpSpPr>
        <p:sp>
          <p:nvSpPr>
            <p:cNvPr id="49" name="Google Shape;941;g290225379b6_0_0">
              <a:extLst>
                <a:ext uri="{FF2B5EF4-FFF2-40B4-BE49-F238E27FC236}">
                  <a16:creationId xmlns:a16="http://schemas.microsoft.com/office/drawing/2014/main" id="{FF363642-3CEB-DCD1-5A39-FCC5CE62ECC6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942;g290225379b6_0_0">
              <a:extLst>
                <a:ext uri="{FF2B5EF4-FFF2-40B4-BE49-F238E27FC236}">
                  <a16:creationId xmlns:a16="http://schemas.microsoft.com/office/drawing/2014/main" id="{5159F339-C6C3-ACE3-80A8-F373D18A1B0F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Annotatie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940;g290225379b6_0_0">
            <a:extLst>
              <a:ext uri="{FF2B5EF4-FFF2-40B4-BE49-F238E27FC236}">
                <a16:creationId xmlns:a16="http://schemas.microsoft.com/office/drawing/2014/main" id="{E7B23A37-4F31-F71B-81F8-2DA6711552AB}"/>
              </a:ext>
            </a:extLst>
          </p:cNvPr>
          <p:cNvGrpSpPr/>
          <p:nvPr/>
        </p:nvGrpSpPr>
        <p:grpSpPr>
          <a:xfrm>
            <a:off x="2816651" y="1671434"/>
            <a:ext cx="664752" cy="410893"/>
            <a:chOff x="6943296" y="513283"/>
            <a:chExt cx="213000" cy="173798"/>
          </a:xfrm>
        </p:grpSpPr>
        <p:sp>
          <p:nvSpPr>
            <p:cNvPr id="54" name="Google Shape;941;g290225379b6_0_0">
              <a:extLst>
                <a:ext uri="{FF2B5EF4-FFF2-40B4-BE49-F238E27FC236}">
                  <a16:creationId xmlns:a16="http://schemas.microsoft.com/office/drawing/2014/main" id="{B515DBB4-215E-6F08-51EA-99F550DE42A3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942;g290225379b6_0_0">
              <a:extLst>
                <a:ext uri="{FF2B5EF4-FFF2-40B4-BE49-F238E27FC236}">
                  <a16:creationId xmlns:a16="http://schemas.microsoft.com/office/drawing/2014/main" id="{54D601D8-E8FD-28DA-F838-BDED862DC87A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Inhoud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940;g290225379b6_0_0">
            <a:extLst>
              <a:ext uri="{FF2B5EF4-FFF2-40B4-BE49-F238E27FC236}">
                <a16:creationId xmlns:a16="http://schemas.microsoft.com/office/drawing/2014/main" id="{8E1F0DDC-699C-5E4D-B744-84A771868327}"/>
              </a:ext>
            </a:extLst>
          </p:cNvPr>
          <p:cNvGrpSpPr/>
          <p:nvPr/>
        </p:nvGrpSpPr>
        <p:grpSpPr>
          <a:xfrm>
            <a:off x="4375947" y="1671434"/>
            <a:ext cx="664752" cy="410893"/>
            <a:chOff x="6943296" y="513283"/>
            <a:chExt cx="213000" cy="173798"/>
          </a:xfrm>
        </p:grpSpPr>
        <p:sp>
          <p:nvSpPr>
            <p:cNvPr id="58" name="Google Shape;941;g290225379b6_0_0">
              <a:extLst>
                <a:ext uri="{FF2B5EF4-FFF2-40B4-BE49-F238E27FC236}">
                  <a16:creationId xmlns:a16="http://schemas.microsoft.com/office/drawing/2014/main" id="{3D7E6F05-0C6C-874D-E77E-092CBC831CEC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942;g290225379b6_0_0">
              <a:extLst>
                <a:ext uri="{FF2B5EF4-FFF2-40B4-BE49-F238E27FC236}">
                  <a16:creationId xmlns:a16="http://schemas.microsoft.com/office/drawing/2014/main" id="{7F346B1F-17B7-3B5F-7CDC-166C2F9216B3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Doelwit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940;g290225379b6_0_0">
            <a:extLst>
              <a:ext uri="{FF2B5EF4-FFF2-40B4-BE49-F238E27FC236}">
                <a16:creationId xmlns:a16="http://schemas.microsoft.com/office/drawing/2014/main" id="{417F4A08-FDF9-F0B1-0C12-33725F131EFA}"/>
              </a:ext>
            </a:extLst>
          </p:cNvPr>
          <p:cNvGrpSpPr/>
          <p:nvPr/>
        </p:nvGrpSpPr>
        <p:grpSpPr>
          <a:xfrm>
            <a:off x="4375947" y="2202424"/>
            <a:ext cx="664752" cy="410893"/>
            <a:chOff x="6943296" y="513283"/>
            <a:chExt cx="213000" cy="173798"/>
          </a:xfrm>
        </p:grpSpPr>
        <p:sp>
          <p:nvSpPr>
            <p:cNvPr id="896" name="Google Shape;941;g290225379b6_0_0">
              <a:extLst>
                <a:ext uri="{FF2B5EF4-FFF2-40B4-BE49-F238E27FC236}">
                  <a16:creationId xmlns:a16="http://schemas.microsoft.com/office/drawing/2014/main" id="{4FA79557-3D52-25A4-5852-54AB79DD7664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942;g290225379b6_0_0">
              <a:extLst>
                <a:ext uri="{FF2B5EF4-FFF2-40B4-BE49-F238E27FC236}">
                  <a16:creationId xmlns:a16="http://schemas.microsoft.com/office/drawing/2014/main" id="{AA8DB373-88FE-A189-7B83-8F67905AF99B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Besluit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940;g290225379b6_0_0">
            <a:extLst>
              <a:ext uri="{FF2B5EF4-FFF2-40B4-BE49-F238E27FC236}">
                <a16:creationId xmlns:a16="http://schemas.microsoft.com/office/drawing/2014/main" id="{7A36C24C-90D4-9F44-E8B7-DE6FA5369E4E}"/>
              </a:ext>
            </a:extLst>
          </p:cNvPr>
          <p:cNvGrpSpPr/>
          <p:nvPr/>
        </p:nvGrpSpPr>
        <p:grpSpPr>
          <a:xfrm>
            <a:off x="5166688" y="2202424"/>
            <a:ext cx="664752" cy="410893"/>
            <a:chOff x="6943296" y="513283"/>
            <a:chExt cx="213000" cy="173798"/>
          </a:xfrm>
        </p:grpSpPr>
        <p:sp>
          <p:nvSpPr>
            <p:cNvPr id="899" name="Google Shape;941;g290225379b6_0_0">
              <a:extLst>
                <a:ext uri="{FF2B5EF4-FFF2-40B4-BE49-F238E27FC236}">
                  <a16:creationId xmlns:a16="http://schemas.microsoft.com/office/drawing/2014/main" id="{7CC54102-93A5-78E8-F5B2-B0F7B5123D26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42;g290225379b6_0_0">
              <a:extLst>
                <a:ext uri="{FF2B5EF4-FFF2-40B4-BE49-F238E27FC236}">
                  <a16:creationId xmlns:a16="http://schemas.microsoft.com/office/drawing/2014/main" id="{ED15FEF6-BED9-33FD-0734-BD9B4A1A9473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Notificatie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40;g290225379b6_0_0">
            <a:extLst>
              <a:ext uri="{FF2B5EF4-FFF2-40B4-BE49-F238E27FC236}">
                <a16:creationId xmlns:a16="http://schemas.microsoft.com/office/drawing/2014/main" id="{AE038AF7-6B3D-6D90-EC18-58C49488AC94}"/>
              </a:ext>
            </a:extLst>
          </p:cNvPr>
          <p:cNvGrpSpPr/>
          <p:nvPr/>
        </p:nvGrpSpPr>
        <p:grpSpPr>
          <a:xfrm>
            <a:off x="5166688" y="2698189"/>
            <a:ext cx="664752" cy="410893"/>
            <a:chOff x="6943296" y="513283"/>
            <a:chExt cx="213000" cy="173798"/>
          </a:xfrm>
        </p:grpSpPr>
        <p:sp>
          <p:nvSpPr>
            <p:cNvPr id="902" name="Google Shape;941;g290225379b6_0_0">
              <a:extLst>
                <a:ext uri="{FF2B5EF4-FFF2-40B4-BE49-F238E27FC236}">
                  <a16:creationId xmlns:a16="http://schemas.microsoft.com/office/drawing/2014/main" id="{A8299329-5070-C6DB-9AED-B84EA623795E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42;g290225379b6_0_0">
              <a:extLst>
                <a:ext uri="{FF2B5EF4-FFF2-40B4-BE49-F238E27FC236}">
                  <a16:creationId xmlns:a16="http://schemas.microsoft.com/office/drawing/2014/main" id="{25550062-8F82-48E2-1407-E46202B0CC55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500" b="1" err="1">
                  <a:solidFill>
                    <a:srgbClr val="FFFFFF"/>
                  </a:solidFill>
                </a:rPr>
                <a:t>EenheidvLandgebruik</a:t>
              </a:r>
              <a:endParaRPr sz="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4" name="Google Shape;940;g290225379b6_0_0">
            <a:extLst>
              <a:ext uri="{FF2B5EF4-FFF2-40B4-BE49-F238E27FC236}">
                <a16:creationId xmlns:a16="http://schemas.microsoft.com/office/drawing/2014/main" id="{5DF85604-6526-804E-1822-0B51B6DBD252}"/>
              </a:ext>
            </a:extLst>
          </p:cNvPr>
          <p:cNvGrpSpPr/>
          <p:nvPr/>
        </p:nvGrpSpPr>
        <p:grpSpPr>
          <a:xfrm>
            <a:off x="5166688" y="3193954"/>
            <a:ext cx="664752" cy="410893"/>
            <a:chOff x="6943296" y="513283"/>
            <a:chExt cx="213000" cy="173798"/>
          </a:xfrm>
        </p:grpSpPr>
        <p:sp>
          <p:nvSpPr>
            <p:cNvPr id="905" name="Google Shape;941;g290225379b6_0_0">
              <a:extLst>
                <a:ext uri="{FF2B5EF4-FFF2-40B4-BE49-F238E27FC236}">
                  <a16:creationId xmlns:a16="http://schemas.microsoft.com/office/drawing/2014/main" id="{903BB88E-15DC-4C0D-E9C8-6FA462B55BEA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42;g290225379b6_0_0">
              <a:extLst>
                <a:ext uri="{FF2B5EF4-FFF2-40B4-BE49-F238E27FC236}">
                  <a16:creationId xmlns:a16="http://schemas.microsoft.com/office/drawing/2014/main" id="{3EFE3A57-33B0-CDCA-74F8-42A4D96CDA63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AdmEenheid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40;g290225379b6_0_0">
            <a:extLst>
              <a:ext uri="{FF2B5EF4-FFF2-40B4-BE49-F238E27FC236}">
                <a16:creationId xmlns:a16="http://schemas.microsoft.com/office/drawing/2014/main" id="{FDC214A1-3852-D755-4849-3DA5EAF7AC4E}"/>
              </a:ext>
            </a:extLst>
          </p:cNvPr>
          <p:cNvGrpSpPr/>
          <p:nvPr/>
        </p:nvGrpSpPr>
        <p:grpSpPr>
          <a:xfrm>
            <a:off x="4375947" y="2716643"/>
            <a:ext cx="664752" cy="410893"/>
            <a:chOff x="6943296" y="513283"/>
            <a:chExt cx="213000" cy="173798"/>
          </a:xfrm>
        </p:grpSpPr>
        <p:sp>
          <p:nvSpPr>
            <p:cNvPr id="908" name="Google Shape;941;g290225379b6_0_0">
              <a:extLst>
                <a:ext uri="{FF2B5EF4-FFF2-40B4-BE49-F238E27FC236}">
                  <a16:creationId xmlns:a16="http://schemas.microsoft.com/office/drawing/2014/main" id="{0DF6A6B3-5DA4-B82C-335F-3D73ABEF2427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42;g290225379b6_0_0">
              <a:extLst>
                <a:ext uri="{FF2B5EF4-FFF2-40B4-BE49-F238E27FC236}">
                  <a16:creationId xmlns:a16="http://schemas.microsoft.com/office/drawing/2014/main" id="{E2516DD8-02DB-BE52-1B73-366AD3D308B3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Rechtsgrond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0" name="Google Shape;940;g290225379b6_0_0">
            <a:extLst>
              <a:ext uri="{FF2B5EF4-FFF2-40B4-BE49-F238E27FC236}">
                <a16:creationId xmlns:a16="http://schemas.microsoft.com/office/drawing/2014/main" id="{63C33C7E-DB11-9E88-2134-103DC61D9B79}"/>
              </a:ext>
            </a:extLst>
          </p:cNvPr>
          <p:cNvGrpSpPr/>
          <p:nvPr/>
        </p:nvGrpSpPr>
        <p:grpSpPr>
          <a:xfrm>
            <a:off x="3585206" y="3194432"/>
            <a:ext cx="664752" cy="410892"/>
            <a:chOff x="6943296" y="713891"/>
            <a:chExt cx="213000" cy="173798"/>
          </a:xfrm>
        </p:grpSpPr>
        <p:sp>
          <p:nvSpPr>
            <p:cNvPr id="911" name="Google Shape;941;g290225379b6_0_0">
              <a:extLst>
                <a:ext uri="{FF2B5EF4-FFF2-40B4-BE49-F238E27FC236}">
                  <a16:creationId xmlns:a16="http://schemas.microsoft.com/office/drawing/2014/main" id="{760FB9E0-517E-10BC-AED0-95D4D159615D}"/>
                </a:ext>
              </a:extLst>
            </p:cNvPr>
            <p:cNvSpPr/>
            <p:nvPr/>
          </p:nvSpPr>
          <p:spPr>
            <a:xfrm>
              <a:off x="6943296" y="764689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42;g290225379b6_0_0">
              <a:extLst>
                <a:ext uri="{FF2B5EF4-FFF2-40B4-BE49-F238E27FC236}">
                  <a16:creationId xmlns:a16="http://schemas.microsoft.com/office/drawing/2014/main" id="{60F51A98-706D-7F2F-C9C5-5F8F1AFC7911}"/>
                </a:ext>
              </a:extLst>
            </p:cNvPr>
            <p:cNvSpPr/>
            <p:nvPr/>
          </p:nvSpPr>
          <p:spPr>
            <a:xfrm>
              <a:off x="6943296" y="713891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4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LPDienstverlening</a:t>
              </a:r>
              <a:endParaRPr sz="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40;g290225379b6_0_0">
            <a:extLst>
              <a:ext uri="{FF2B5EF4-FFF2-40B4-BE49-F238E27FC236}">
                <a16:creationId xmlns:a16="http://schemas.microsoft.com/office/drawing/2014/main" id="{5D59550D-A8AC-2671-AD4E-22E512134914}"/>
              </a:ext>
            </a:extLst>
          </p:cNvPr>
          <p:cNvGrpSpPr/>
          <p:nvPr/>
        </p:nvGrpSpPr>
        <p:grpSpPr>
          <a:xfrm>
            <a:off x="6472681" y="1604243"/>
            <a:ext cx="664752" cy="410893"/>
            <a:chOff x="6943296" y="513283"/>
            <a:chExt cx="213000" cy="173798"/>
          </a:xfrm>
        </p:grpSpPr>
        <p:sp>
          <p:nvSpPr>
            <p:cNvPr id="914" name="Google Shape;941;g290225379b6_0_0">
              <a:extLst>
                <a:ext uri="{FF2B5EF4-FFF2-40B4-BE49-F238E27FC236}">
                  <a16:creationId xmlns:a16="http://schemas.microsoft.com/office/drawing/2014/main" id="{C6019C24-AE38-3063-F898-323F32FEF9E2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42;g290225379b6_0_0">
              <a:extLst>
                <a:ext uri="{FF2B5EF4-FFF2-40B4-BE49-F238E27FC236}">
                  <a16:creationId xmlns:a16="http://schemas.microsoft.com/office/drawing/2014/main" id="{CF0DFA20-2F64-0BA2-B0CD-9D1E625DF477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CreatiefWerk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40;g290225379b6_0_0">
            <a:extLst>
              <a:ext uri="{FF2B5EF4-FFF2-40B4-BE49-F238E27FC236}">
                <a16:creationId xmlns:a16="http://schemas.microsoft.com/office/drawing/2014/main" id="{6331C61B-3F0C-BE21-191B-FD124B55D336}"/>
              </a:ext>
            </a:extLst>
          </p:cNvPr>
          <p:cNvGrpSpPr/>
          <p:nvPr/>
        </p:nvGrpSpPr>
        <p:grpSpPr>
          <a:xfrm>
            <a:off x="6472681" y="2132185"/>
            <a:ext cx="664752" cy="410893"/>
            <a:chOff x="6943296" y="513283"/>
            <a:chExt cx="213000" cy="173798"/>
          </a:xfrm>
        </p:grpSpPr>
        <p:sp>
          <p:nvSpPr>
            <p:cNvPr id="917" name="Google Shape;941;g290225379b6_0_0">
              <a:extLst>
                <a:ext uri="{FF2B5EF4-FFF2-40B4-BE49-F238E27FC236}">
                  <a16:creationId xmlns:a16="http://schemas.microsoft.com/office/drawing/2014/main" id="{609A660A-BD37-EA06-C860-CEC98A714E36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42;g290225379b6_0_0">
              <a:extLst>
                <a:ext uri="{FF2B5EF4-FFF2-40B4-BE49-F238E27FC236}">
                  <a16:creationId xmlns:a16="http://schemas.microsoft.com/office/drawing/2014/main" id="{0499D6B7-C2E5-D14F-8318-B7E171FD953C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Object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40;g290225379b6_0_0">
            <a:extLst>
              <a:ext uri="{FF2B5EF4-FFF2-40B4-BE49-F238E27FC236}">
                <a16:creationId xmlns:a16="http://schemas.microsoft.com/office/drawing/2014/main" id="{2917B196-07C2-9DFE-2E63-C956FA49FD7F}"/>
              </a:ext>
            </a:extLst>
          </p:cNvPr>
          <p:cNvGrpSpPr/>
          <p:nvPr/>
        </p:nvGrpSpPr>
        <p:grpSpPr>
          <a:xfrm>
            <a:off x="6472681" y="2660127"/>
            <a:ext cx="664752" cy="410893"/>
            <a:chOff x="6943296" y="513283"/>
            <a:chExt cx="213000" cy="173798"/>
          </a:xfrm>
        </p:grpSpPr>
        <p:sp>
          <p:nvSpPr>
            <p:cNvPr id="920" name="Google Shape;941;g290225379b6_0_0">
              <a:extLst>
                <a:ext uri="{FF2B5EF4-FFF2-40B4-BE49-F238E27FC236}">
                  <a16:creationId xmlns:a16="http://schemas.microsoft.com/office/drawing/2014/main" id="{3E8A84A5-DD5B-8169-E9EA-287165F09043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42;g290225379b6_0_0">
              <a:extLst>
                <a:ext uri="{FF2B5EF4-FFF2-40B4-BE49-F238E27FC236}">
                  <a16:creationId xmlns:a16="http://schemas.microsoft.com/office/drawing/2014/main" id="{AFE3E567-8947-D939-38DA-6A28B9195B66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Plaats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40;g290225379b6_0_0">
            <a:extLst>
              <a:ext uri="{FF2B5EF4-FFF2-40B4-BE49-F238E27FC236}">
                <a16:creationId xmlns:a16="http://schemas.microsoft.com/office/drawing/2014/main" id="{2DD9F380-70EA-80D5-75E5-D65DF13E3476}"/>
              </a:ext>
            </a:extLst>
          </p:cNvPr>
          <p:cNvGrpSpPr/>
          <p:nvPr/>
        </p:nvGrpSpPr>
        <p:grpSpPr>
          <a:xfrm>
            <a:off x="6472681" y="3188069"/>
            <a:ext cx="664752" cy="410893"/>
            <a:chOff x="6943296" y="513283"/>
            <a:chExt cx="213000" cy="173798"/>
          </a:xfrm>
        </p:grpSpPr>
        <p:sp>
          <p:nvSpPr>
            <p:cNvPr id="923" name="Google Shape;941;g290225379b6_0_0">
              <a:extLst>
                <a:ext uri="{FF2B5EF4-FFF2-40B4-BE49-F238E27FC236}">
                  <a16:creationId xmlns:a16="http://schemas.microsoft.com/office/drawing/2014/main" id="{2299BA05-DC86-1AE2-655E-35F5237985E3}"/>
                </a:ext>
              </a:extLst>
            </p:cNvPr>
            <p:cNvSpPr/>
            <p:nvPr/>
          </p:nvSpPr>
          <p:spPr>
            <a:xfrm>
              <a:off x="6943296" y="564081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42;g290225379b6_0_0">
              <a:extLst>
                <a:ext uri="{FF2B5EF4-FFF2-40B4-BE49-F238E27FC236}">
                  <a16:creationId xmlns:a16="http://schemas.microsoft.com/office/drawing/2014/main" id="{C58FF3A2-E82E-E517-FE29-70EEFB2F4490}"/>
                </a:ext>
              </a:extLst>
            </p:cNvPr>
            <p:cNvSpPr/>
            <p:nvPr/>
          </p:nvSpPr>
          <p:spPr>
            <a:xfrm>
              <a:off x="6943296" y="513283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Step</a:t>
              </a:r>
              <a:endParaRPr sz="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8" name="Google Shape;956;g290225379b6_0_0">
            <a:extLst>
              <a:ext uri="{FF2B5EF4-FFF2-40B4-BE49-F238E27FC236}">
                <a16:creationId xmlns:a16="http://schemas.microsoft.com/office/drawing/2014/main" id="{10129D8C-7B90-E911-02CB-0A5C6D95322B}"/>
              </a:ext>
            </a:extLst>
          </p:cNvPr>
          <p:cNvCxnSpPr>
            <a:cxnSpLocks/>
            <a:stCxn id="45" idx="1"/>
            <a:endCxn id="9" idx="3"/>
          </p:cNvCxnSpPr>
          <p:nvPr/>
        </p:nvCxnSpPr>
        <p:spPr>
          <a:xfrm flipH="1">
            <a:off x="2696533" y="1289032"/>
            <a:ext cx="8930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56;g290225379b6_0_0">
            <a:extLst>
              <a:ext uri="{FF2B5EF4-FFF2-40B4-BE49-F238E27FC236}">
                <a16:creationId xmlns:a16="http://schemas.microsoft.com/office/drawing/2014/main" id="{7B79BFA0-5D91-5257-99C2-B9465C23FAD8}"/>
              </a:ext>
            </a:extLst>
          </p:cNvPr>
          <p:cNvCxnSpPr>
            <a:cxnSpLocks/>
          </p:cNvCxnSpPr>
          <p:nvPr/>
        </p:nvCxnSpPr>
        <p:spPr>
          <a:xfrm flipV="1">
            <a:off x="3144739" y="1224121"/>
            <a:ext cx="0" cy="649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7;g290225379b6_0_0">
            <a:extLst>
              <a:ext uri="{FF2B5EF4-FFF2-40B4-BE49-F238E27FC236}">
                <a16:creationId xmlns:a16="http://schemas.microsoft.com/office/drawing/2014/main" id="{77E324EE-0F28-F243-CFC5-5D08BBFE8A05}"/>
              </a:ext>
            </a:extLst>
          </p:cNvPr>
          <p:cNvCxnSpPr>
            <a:cxnSpLocks/>
            <a:stCxn id="51" idx="0"/>
            <a:endCxn id="45" idx="2"/>
          </p:cNvCxnSpPr>
          <p:nvPr/>
        </p:nvCxnSpPr>
        <p:spPr>
          <a:xfrm rot="5400000" flipH="1" flipV="1">
            <a:off x="3801245" y="1550767"/>
            <a:ext cx="237004" cy="43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7" name="Google Shape;956;g290225379b6_0_0">
            <a:extLst>
              <a:ext uri="{FF2B5EF4-FFF2-40B4-BE49-F238E27FC236}">
                <a16:creationId xmlns:a16="http://schemas.microsoft.com/office/drawing/2014/main" id="{F9275A91-45B8-2763-7201-7942A5573346}"/>
              </a:ext>
            </a:extLst>
          </p:cNvPr>
          <p:cNvCxnSpPr>
            <a:cxnSpLocks/>
            <a:stCxn id="49" idx="1"/>
            <a:endCxn id="54" idx="3"/>
          </p:cNvCxnSpPr>
          <p:nvPr/>
        </p:nvCxnSpPr>
        <p:spPr>
          <a:xfrm flipH="1">
            <a:off x="3481403" y="1936929"/>
            <a:ext cx="10380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56;g290225379b6_0_0">
            <a:extLst>
              <a:ext uri="{FF2B5EF4-FFF2-40B4-BE49-F238E27FC236}">
                <a16:creationId xmlns:a16="http://schemas.microsoft.com/office/drawing/2014/main" id="{7D7A624B-DE96-A821-8A52-57DE6BE51026}"/>
              </a:ext>
            </a:extLst>
          </p:cNvPr>
          <p:cNvCxnSpPr>
            <a:cxnSpLocks/>
            <a:stCxn id="899" idx="1"/>
            <a:endCxn id="896" idx="3"/>
          </p:cNvCxnSpPr>
          <p:nvPr/>
        </p:nvCxnSpPr>
        <p:spPr>
          <a:xfrm flipH="1">
            <a:off x="5040699" y="2467919"/>
            <a:ext cx="12598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37;g290225379b6_0_0">
            <a:extLst>
              <a:ext uri="{FF2B5EF4-FFF2-40B4-BE49-F238E27FC236}">
                <a16:creationId xmlns:a16="http://schemas.microsoft.com/office/drawing/2014/main" id="{25A25EF7-AEBD-2C90-6639-3D04F61BFE16}"/>
              </a:ext>
            </a:extLst>
          </p:cNvPr>
          <p:cNvCxnSpPr>
            <a:cxnSpLocks/>
            <a:stCxn id="897" idx="0"/>
            <a:endCxn id="58" idx="2"/>
          </p:cNvCxnSpPr>
          <p:nvPr/>
        </p:nvCxnSpPr>
        <p:spPr>
          <a:xfrm rot="5400000" flipH="1" flipV="1">
            <a:off x="4648275" y="2142376"/>
            <a:ext cx="120097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9" name="Google Shape;956;g290225379b6_0_0">
            <a:extLst>
              <a:ext uri="{FF2B5EF4-FFF2-40B4-BE49-F238E27FC236}">
                <a16:creationId xmlns:a16="http://schemas.microsoft.com/office/drawing/2014/main" id="{63D99A24-A917-93E7-3671-EA0653C74918}"/>
              </a:ext>
            </a:extLst>
          </p:cNvPr>
          <p:cNvCxnSpPr>
            <a:cxnSpLocks/>
            <a:stCxn id="902" idx="1"/>
            <a:endCxn id="896" idx="3"/>
          </p:cNvCxnSpPr>
          <p:nvPr/>
        </p:nvCxnSpPr>
        <p:spPr>
          <a:xfrm flipH="1" flipV="1">
            <a:off x="5040699" y="2467919"/>
            <a:ext cx="125989" cy="4957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6;g290225379b6_0_0">
            <a:extLst>
              <a:ext uri="{FF2B5EF4-FFF2-40B4-BE49-F238E27FC236}">
                <a16:creationId xmlns:a16="http://schemas.microsoft.com/office/drawing/2014/main" id="{CA75524C-EC72-B25D-BCA0-193995AC29D0}"/>
              </a:ext>
            </a:extLst>
          </p:cNvPr>
          <p:cNvCxnSpPr>
            <a:cxnSpLocks/>
            <a:stCxn id="905" idx="1"/>
          </p:cNvCxnSpPr>
          <p:nvPr/>
        </p:nvCxnSpPr>
        <p:spPr>
          <a:xfrm flipH="1" flipV="1">
            <a:off x="5040699" y="2467919"/>
            <a:ext cx="125989" cy="9915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6;g290225379b6_0_0">
            <a:extLst>
              <a:ext uri="{FF2B5EF4-FFF2-40B4-BE49-F238E27FC236}">
                <a16:creationId xmlns:a16="http://schemas.microsoft.com/office/drawing/2014/main" id="{4050134E-2CCE-BC96-B9A5-1E89ECAEEC40}"/>
              </a:ext>
            </a:extLst>
          </p:cNvPr>
          <p:cNvCxnSpPr>
            <a:cxnSpLocks/>
            <a:stCxn id="909" idx="0"/>
            <a:endCxn id="896" idx="2"/>
          </p:cNvCxnSpPr>
          <p:nvPr/>
        </p:nvCxnSpPr>
        <p:spPr>
          <a:xfrm flipV="1">
            <a:off x="4708323" y="2613317"/>
            <a:ext cx="0" cy="1033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Google Shape;956;g290225379b6_0_0">
            <a:extLst>
              <a:ext uri="{FF2B5EF4-FFF2-40B4-BE49-F238E27FC236}">
                <a16:creationId xmlns:a16="http://schemas.microsoft.com/office/drawing/2014/main" id="{6291CE97-E2F9-2386-EC93-8614CE8B83DE}"/>
              </a:ext>
            </a:extLst>
          </p:cNvPr>
          <p:cNvCxnSpPr>
            <a:cxnSpLocks/>
            <a:stCxn id="908" idx="1"/>
            <a:endCxn id="911" idx="3"/>
          </p:cNvCxnSpPr>
          <p:nvPr/>
        </p:nvCxnSpPr>
        <p:spPr>
          <a:xfrm flipH="1">
            <a:off x="4249958" y="2982138"/>
            <a:ext cx="125989" cy="4777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56;g290225379b6_0_0">
            <a:extLst>
              <a:ext uri="{FF2B5EF4-FFF2-40B4-BE49-F238E27FC236}">
                <a16:creationId xmlns:a16="http://schemas.microsoft.com/office/drawing/2014/main" id="{CC649D50-2EB5-14BA-3E7D-CB5B30C7FF1B}"/>
              </a:ext>
            </a:extLst>
          </p:cNvPr>
          <p:cNvCxnSpPr>
            <a:cxnSpLocks/>
            <a:stCxn id="58" idx="1"/>
            <a:endCxn id="49" idx="3"/>
          </p:cNvCxnSpPr>
          <p:nvPr/>
        </p:nvCxnSpPr>
        <p:spPr>
          <a:xfrm flipH="1">
            <a:off x="4249958" y="1936929"/>
            <a:ext cx="12598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940;g290225379b6_0_0">
            <a:extLst>
              <a:ext uri="{FF2B5EF4-FFF2-40B4-BE49-F238E27FC236}">
                <a16:creationId xmlns:a16="http://schemas.microsoft.com/office/drawing/2014/main" id="{CFFD277A-A4FF-278D-357F-D1DE157A9013}"/>
              </a:ext>
            </a:extLst>
          </p:cNvPr>
          <p:cNvGrpSpPr/>
          <p:nvPr/>
        </p:nvGrpSpPr>
        <p:grpSpPr>
          <a:xfrm>
            <a:off x="3585206" y="2705614"/>
            <a:ext cx="664752" cy="410892"/>
            <a:chOff x="6943296" y="713891"/>
            <a:chExt cx="213000" cy="173798"/>
          </a:xfrm>
        </p:grpSpPr>
        <p:sp>
          <p:nvSpPr>
            <p:cNvPr id="11" name="Google Shape;941;g290225379b6_0_0">
              <a:extLst>
                <a:ext uri="{FF2B5EF4-FFF2-40B4-BE49-F238E27FC236}">
                  <a16:creationId xmlns:a16="http://schemas.microsoft.com/office/drawing/2014/main" id="{EA349D04-8CA2-21EE-DDDD-4A6E703ABD69}"/>
                </a:ext>
              </a:extLst>
            </p:cNvPr>
            <p:cNvSpPr/>
            <p:nvPr/>
          </p:nvSpPr>
          <p:spPr>
            <a:xfrm>
              <a:off x="6943296" y="764689"/>
              <a:ext cx="213000" cy="123000"/>
            </a:xfrm>
            <a:prstGeom prst="rect">
              <a:avLst/>
            </a:prstGeom>
            <a:solidFill>
              <a:srgbClr val="F6F5F3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42;g290225379b6_0_0">
              <a:extLst>
                <a:ext uri="{FF2B5EF4-FFF2-40B4-BE49-F238E27FC236}">
                  <a16:creationId xmlns:a16="http://schemas.microsoft.com/office/drawing/2014/main" id="{02FD51FD-93CE-0B8B-D797-1DB000AFC3A3}"/>
                </a:ext>
              </a:extLst>
            </p:cNvPr>
            <p:cNvSpPr/>
            <p:nvPr/>
          </p:nvSpPr>
          <p:spPr>
            <a:xfrm>
              <a:off x="6943296" y="713891"/>
              <a:ext cx="213000" cy="51000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6B6B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 sz="300" b="1" i="0" u="none" strike="noStrike" cap="none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Beslissingsactiviteit</a:t>
              </a:r>
              <a:endParaRPr sz="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" name="Google Shape;956;g290225379b6_0_0">
            <a:extLst>
              <a:ext uri="{FF2B5EF4-FFF2-40B4-BE49-F238E27FC236}">
                <a16:creationId xmlns:a16="http://schemas.microsoft.com/office/drawing/2014/main" id="{A2BD5F4E-D0DC-AF42-1BF6-4796D011BD63}"/>
              </a:ext>
            </a:extLst>
          </p:cNvPr>
          <p:cNvCxnSpPr>
            <a:cxnSpLocks/>
            <a:stCxn id="908" idx="1"/>
            <a:endCxn id="11" idx="3"/>
          </p:cNvCxnSpPr>
          <p:nvPr/>
        </p:nvCxnSpPr>
        <p:spPr>
          <a:xfrm flipH="1" flipV="1">
            <a:off x="4249958" y="2971108"/>
            <a:ext cx="125989" cy="110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5987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50e2d70c71_0_399"/>
          <p:cNvSpPr txBox="1"/>
          <p:nvPr/>
        </p:nvSpPr>
        <p:spPr>
          <a:xfrm>
            <a:off x="628650" y="273850"/>
            <a:ext cx="770255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nl-BE" sz="3000" b="1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 sz="3000" b="1"/>
              <a:t>i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teratie model in UML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0e2d70c71_0_399"/>
          <p:cNvSpPr/>
          <p:nvPr/>
        </p:nvSpPr>
        <p:spPr>
          <a:xfrm>
            <a:off x="383550" y="4163350"/>
            <a:ext cx="245100" cy="19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7DDF2-A353-6212-4CA8-7D3E3A9B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0975" y="1431173"/>
            <a:ext cx="8700618" cy="273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9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49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Codelijsten</a:t>
            </a:r>
            <a:endParaRPr lang="en-US"/>
          </a:p>
        </p:txBody>
      </p:sp>
      <p:pic>
        <p:nvPicPr>
          <p:cNvPr id="857" name="Google Shape;857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839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ee090956d_0_377"/>
          <p:cNvSpPr txBox="1"/>
          <p:nvPr/>
        </p:nvSpPr>
        <p:spPr>
          <a:xfrm>
            <a:off x="628650" y="273850"/>
            <a:ext cx="8296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Codelijst Thema</a:t>
            </a:r>
            <a:endParaRPr lang="en-US"/>
          </a:p>
        </p:txBody>
      </p:sp>
      <p:pic>
        <p:nvPicPr>
          <p:cNvPr id="7" name="Picture 6" descr="A table with text on it&#10;&#10;Description automatically generated">
            <a:extLst>
              <a:ext uri="{FF2B5EF4-FFF2-40B4-BE49-F238E27FC236}">
                <a16:creationId xmlns:a16="http://schemas.microsoft.com/office/drawing/2014/main" id="{4FA4A458-ABA8-665A-DA5B-98687C7F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41" y="967626"/>
            <a:ext cx="5493122" cy="38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ee090956d_0_377"/>
          <p:cNvSpPr txBox="1"/>
          <p:nvPr/>
        </p:nvSpPr>
        <p:spPr>
          <a:xfrm>
            <a:off x="628650" y="273850"/>
            <a:ext cx="8296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Codelijst Thema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7CE3A9-DF8E-DA06-B654-F1E2D67DB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18511"/>
              </p:ext>
            </p:extLst>
          </p:nvPr>
        </p:nvGraphicFramePr>
        <p:xfrm>
          <a:off x="5526741" y="1143000"/>
          <a:ext cx="2265812" cy="3223260"/>
        </p:xfrm>
        <a:graphic>
          <a:graphicData uri="http://schemas.openxmlformats.org/drawingml/2006/table">
            <a:tbl>
              <a:tblPr firstRow="1" bandRow="1">
                <a:tableStyleId>{C45783E9-D8B6-4501-A431-97DB54836154}</a:tableStyleId>
              </a:tblPr>
              <a:tblGrid>
                <a:gridCol w="2265812">
                  <a:extLst>
                    <a:ext uri="{9D8B030D-6E8A-4147-A177-3AD203B41FA5}">
                      <a16:colId xmlns:a16="http://schemas.microsoft.com/office/drawing/2014/main" val="1356552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effectLst/>
                        </a:rPr>
                        <a:t>Thema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519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Cultuur en vrije tijd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846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Sport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319440"/>
                  </a:ext>
                </a:extLst>
              </a:tr>
              <a:tr h="98282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Wonen en ruimtelijke ordening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689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Mobiliteit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22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Veiligheid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32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Samenleven en diversiteit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724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Algemeen bestuur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74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Algemene financiën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28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Onderwijs en vorming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523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Zorg en gezondheid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3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Ondernemen en werken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32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Economie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14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Klimaat, milieu en natuur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08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Doelgroepenbeleid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432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noProof="1">
                          <a:effectLst/>
                        </a:rPr>
                        <a:t>Integratie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7513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ED8F19-A711-39AB-71E5-38E623A5F85A}"/>
              </a:ext>
            </a:extLst>
          </p:cNvPr>
          <p:cNvSpPr txBox="1"/>
          <p:nvPr/>
        </p:nvSpPr>
        <p:spPr>
          <a:xfrm>
            <a:off x="874059" y="1230406"/>
            <a:ext cx="44039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/>
              <a:t>Geaggregeerde</a:t>
            </a:r>
            <a:r>
              <a:rPr lang="en-US"/>
              <a:t> </a:t>
            </a:r>
            <a:r>
              <a:rPr lang="en-US" err="1"/>
              <a:t>codelijst</a:t>
            </a:r>
            <a:r>
              <a:rPr lang="en-US"/>
              <a:t> met </a:t>
            </a:r>
            <a:r>
              <a:rPr lang="en-US" err="1"/>
              <a:t>primaire</a:t>
            </a:r>
            <a:r>
              <a:rPr lang="en-US"/>
              <a:t> </a:t>
            </a:r>
            <a:r>
              <a:rPr lang="en-US" err="1"/>
              <a:t>thema's</a:t>
            </a:r>
          </a:p>
          <a:p>
            <a:pPr marL="285750" indent="-285750">
              <a:buChar char="•"/>
            </a:pPr>
            <a:r>
              <a:rPr lang="en-US" err="1"/>
              <a:t>Primaire</a:t>
            </a:r>
            <a:r>
              <a:rPr lang="en-US"/>
              <a:t> </a:t>
            </a:r>
            <a:r>
              <a:rPr lang="en-US" err="1"/>
              <a:t>thema's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kapstok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lokale</a:t>
            </a:r>
            <a:r>
              <a:rPr lang="en-US"/>
              <a:t> </a:t>
            </a:r>
            <a:r>
              <a:rPr lang="en-US" err="1"/>
              <a:t>besturen</a:t>
            </a:r>
            <a:r>
              <a:rPr lang="en-US"/>
              <a:t> met de </a:t>
            </a:r>
            <a:r>
              <a:rPr lang="en-US" err="1"/>
              <a:t>mogelijkheid</a:t>
            </a:r>
            <a:r>
              <a:rPr lang="en-US"/>
              <a:t> om </a:t>
            </a:r>
            <a:r>
              <a:rPr lang="en-US" err="1"/>
              <a:t>subthema's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toe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</a:p>
        </p:txBody>
      </p:sp>
    </p:spTree>
    <p:extLst>
      <p:ext uri="{BB962C8B-B14F-4D97-AF65-F5344CB8AC3E}">
        <p14:creationId xmlns:p14="http://schemas.microsoft.com/office/powerpoint/2010/main" val="277940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ee090956d_0_377"/>
          <p:cNvSpPr txBox="1"/>
          <p:nvPr/>
        </p:nvSpPr>
        <p:spPr>
          <a:xfrm>
            <a:off x="628650" y="273850"/>
            <a:ext cx="8296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Codelijst Thema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AE496-B4B3-55E2-662C-70C55058DEDB}"/>
              </a:ext>
            </a:extLst>
          </p:cNvPr>
          <p:cNvSpPr txBox="1"/>
          <p:nvPr/>
        </p:nvSpPr>
        <p:spPr>
          <a:xfrm>
            <a:off x="663917" y="1003843"/>
            <a:ext cx="73986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https://data.test-vlaanderen.be/doc/conceptscheme/BesluitThema</a:t>
            </a:r>
            <a:r>
              <a:rPr lang="en-US"/>
              <a:t> </a:t>
            </a:r>
          </a:p>
          <a:p>
            <a:r>
              <a:rPr lang="en-US"/>
              <a:t>Work in progress</a:t>
            </a:r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5DB2C0AE-2D0C-D8FC-6CEA-5FB58A4F7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457" y="1933192"/>
            <a:ext cx="6743700" cy="16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64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fba70e22ce_0_17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fba70e22ce_0_17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fba70e22ce_0_17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algn="ctr"/>
            <a:r>
              <a:rPr lang="nl-BE" sz="3700" b="1"/>
              <a:t>Initiatiefrecht</a:t>
            </a:r>
            <a:endParaRPr lang="en-US"/>
          </a:p>
        </p:txBody>
      </p:sp>
      <p:pic>
        <p:nvPicPr>
          <p:cNvPr id="857" name="Google Shape;857;gfba70e22ce_0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81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b33af7f73_0_67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49E00F3C-6230-0398-811D-E61CFDF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ee090956d_0_377"/>
          <p:cNvSpPr txBox="1"/>
          <p:nvPr/>
        </p:nvSpPr>
        <p:spPr>
          <a:xfrm>
            <a:off x="628650" y="273850"/>
            <a:ext cx="8296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nl-BE" sz="3000" b="1"/>
              <a:t>Initiatiefrecht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D8F19-A711-39AB-71E5-38E623A5F85A}"/>
              </a:ext>
            </a:extLst>
          </p:cNvPr>
          <p:cNvSpPr txBox="1"/>
          <p:nvPr/>
        </p:nvSpPr>
        <p:spPr>
          <a:xfrm>
            <a:off x="874059" y="926020"/>
            <a:ext cx="4931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Enkel </a:t>
            </a:r>
            <a:r>
              <a:rPr lang="en-US" err="1"/>
              <a:t>initiatiefrecht</a:t>
            </a:r>
            <a:r>
              <a:rPr lang="en-US"/>
              <a:t> op </a:t>
            </a:r>
            <a:r>
              <a:rPr lang="en-US" err="1"/>
              <a:t>zitting</a:t>
            </a:r>
            <a:r>
              <a:rPr lang="en-US"/>
              <a:t>?</a:t>
            </a:r>
          </a:p>
          <a:p>
            <a:pPr marL="285750" indent="-285750">
              <a:buChar char="•"/>
            </a:pPr>
            <a:r>
              <a:rPr lang="en-US" err="1"/>
              <a:t>Participatie</a:t>
            </a:r>
            <a:r>
              <a:rPr lang="en-US"/>
              <a:t> om burgers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organisaties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 </a:t>
            </a:r>
            <a:r>
              <a:rPr lang="en-US" err="1"/>
              <a:t>linken</a:t>
            </a:r>
            <a:endParaRPr lang="en-US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ABA1060-634C-2BAF-1B4A-BFDC144CD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45" y="1595648"/>
            <a:ext cx="5126246" cy="32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35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 better together with Mural's visual work platform | Mural">
            <a:hlinkClick r:id="rId3"/>
            <a:extLst>
              <a:ext uri="{FF2B5EF4-FFF2-40B4-BE49-F238E27FC236}">
                <a16:creationId xmlns:a16="http://schemas.microsoft.com/office/drawing/2014/main" id="{B2CBF34A-371F-3C68-64FD-9B902B11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89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fba70e22ce_0_218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gfba70e22ce_0_218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gfba70e22ce_0_218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en Next Steps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Google Shape;3590;gfba70e22ce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47"/>
          <p:cNvSpPr/>
          <p:nvPr/>
        </p:nvSpPr>
        <p:spPr>
          <a:xfrm>
            <a:off x="602027" y="4357948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6" name="Google Shape;3596;p47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3597" name="Google Shape;3597;p47"/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2" name="Google Shape;3602;p47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3603" name="Google Shape;3603;p47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8" name="Google Shape;3608;p47"/>
          <p:cNvGrpSpPr/>
          <p:nvPr/>
        </p:nvGrpSpPr>
        <p:grpSpPr>
          <a:xfrm>
            <a:off x="636286" y="4431858"/>
            <a:ext cx="479163" cy="478593"/>
            <a:chOff x="4148138" y="53975"/>
            <a:chExt cx="1335088" cy="1333500"/>
          </a:xfrm>
        </p:grpSpPr>
        <p:sp>
          <p:nvSpPr>
            <p:cNvPr id="3609" name="Google Shape;3609;p47"/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1" name="Google Shape;3611;p47"/>
          <p:cNvGrpSpPr/>
          <p:nvPr/>
        </p:nvGrpSpPr>
        <p:grpSpPr>
          <a:xfrm>
            <a:off x="636286" y="2611398"/>
            <a:ext cx="471655" cy="471655"/>
            <a:chOff x="4287838" y="1854201"/>
            <a:chExt cx="149225" cy="149225"/>
          </a:xfrm>
        </p:grpSpPr>
        <p:sp>
          <p:nvSpPr>
            <p:cNvPr id="3612" name="Google Shape;3612;p47"/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3" name="Google Shape;3613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614" name="Google Shape;3614;p47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615" name="Google Shape;3615;p47"/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47"/>
          <p:cNvSpPr txBox="1"/>
          <p:nvPr/>
        </p:nvSpPr>
        <p:spPr>
          <a:xfrm>
            <a:off x="1267625" y="143712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600"/>
            </a:pPr>
            <a:r>
              <a:rPr lang="nl-BE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 </a:t>
            </a:r>
            <a:r>
              <a:rPr lang="nl-BE" sz="1600" dirty="0"/>
              <a:t>tweede thematische</a:t>
            </a:r>
            <a:r>
              <a:rPr lang="nl-BE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47"/>
          <p:cNvSpPr txBox="1"/>
          <p:nvPr/>
        </p:nvSpPr>
        <p:spPr>
          <a:xfrm>
            <a:off x="1267625" y="203595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 verslag van deze werkgroep. Feedback is zeker welkom.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47"/>
          <p:cNvSpPr txBox="1"/>
          <p:nvPr/>
        </p:nvSpPr>
        <p:spPr>
          <a:xfrm>
            <a:off x="1267574" y="26778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47"/>
          <p:cNvSpPr txBox="1"/>
          <p:nvPr/>
        </p:nvSpPr>
        <p:spPr>
          <a:xfrm>
            <a:off x="1267624" y="31969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NL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Eerste versie van een semantisch model publiceren op GitHub. Hier is feedback ook zeker welkom.</a:t>
            </a:r>
            <a:endParaRPr lang="nl-NL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4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47"/>
          <p:cNvSpPr txBox="1"/>
          <p:nvPr/>
        </p:nvSpPr>
        <p:spPr>
          <a:xfrm>
            <a:off x="1267574" y="3918637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Omzetten van sneuvelmodel in UML conform data </a:t>
            </a: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6"/>
                  </a:ext>
                </a:extLst>
              </a:rPr>
              <a:t>model</a:t>
            </a:r>
            <a:endParaRPr lang="nl-BE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2" name="Google Shape;3622;p47"/>
          <p:cNvGrpSpPr/>
          <p:nvPr/>
        </p:nvGrpSpPr>
        <p:grpSpPr>
          <a:xfrm>
            <a:off x="657625" y="3854557"/>
            <a:ext cx="457226" cy="457236"/>
            <a:chOff x="4300538" y="69851"/>
            <a:chExt cx="1193800" cy="1195387"/>
          </a:xfrm>
        </p:grpSpPr>
        <p:sp>
          <p:nvSpPr>
            <p:cNvPr id="3623" name="Google Shape;3623;p47"/>
            <p:cNvSpPr/>
            <p:nvPr/>
          </p:nvSpPr>
          <p:spPr>
            <a:xfrm>
              <a:off x="4300538" y="69851"/>
              <a:ext cx="1193800" cy="1195387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0" y="0"/>
                  </a:moveTo>
                  <a:cubicBezTo>
                    <a:pt x="0" y="576"/>
                    <a:pt x="0" y="576"/>
                    <a:pt x="0" y="576"/>
                  </a:cubicBezTo>
                  <a:cubicBezTo>
                    <a:pt x="576" y="576"/>
                    <a:pt x="576" y="576"/>
                    <a:pt x="576" y="576"/>
                  </a:cubicBezTo>
                  <a:cubicBezTo>
                    <a:pt x="576" y="0"/>
                    <a:pt x="576" y="0"/>
                    <a:pt x="576" y="0"/>
                  </a:cubicBezTo>
                  <a:lnTo>
                    <a:pt x="0" y="0"/>
                  </a:lnTo>
                  <a:close/>
                  <a:moveTo>
                    <a:pt x="220" y="23"/>
                  </a:moveTo>
                  <a:cubicBezTo>
                    <a:pt x="441" y="23"/>
                    <a:pt x="441" y="23"/>
                    <a:pt x="441" y="23"/>
                  </a:cubicBezTo>
                  <a:cubicBezTo>
                    <a:pt x="441" y="67"/>
                    <a:pt x="441" y="67"/>
                    <a:pt x="441" y="67"/>
                  </a:cubicBezTo>
                  <a:cubicBezTo>
                    <a:pt x="220" y="67"/>
                    <a:pt x="220" y="67"/>
                    <a:pt x="220" y="67"/>
                  </a:cubicBezTo>
                  <a:lnTo>
                    <a:pt x="220" y="23"/>
                  </a:lnTo>
                  <a:close/>
                  <a:moveTo>
                    <a:pt x="196" y="67"/>
                  </a:moveTo>
                  <a:cubicBezTo>
                    <a:pt x="134" y="67"/>
                    <a:pt x="134" y="67"/>
                    <a:pt x="134" y="67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96" y="23"/>
                    <a:pt x="196" y="23"/>
                    <a:pt x="196" y="23"/>
                  </a:cubicBezTo>
                  <a:lnTo>
                    <a:pt x="196" y="67"/>
                  </a:lnTo>
                  <a:close/>
                  <a:moveTo>
                    <a:pt x="553" y="552"/>
                  </a:moveTo>
                  <a:cubicBezTo>
                    <a:pt x="23" y="552"/>
                    <a:pt x="23" y="552"/>
                    <a:pt x="23" y="55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97"/>
                    <a:pt x="110" y="297"/>
                    <a:pt x="110" y="297"/>
                  </a:cubicBezTo>
                  <a:cubicBezTo>
                    <a:pt x="78" y="303"/>
                    <a:pt x="54" y="330"/>
                    <a:pt x="54" y="362"/>
                  </a:cubicBezTo>
                  <a:cubicBezTo>
                    <a:pt x="54" y="441"/>
                    <a:pt x="122" y="519"/>
                    <a:pt x="122" y="519"/>
                  </a:cubicBezTo>
                  <a:cubicBezTo>
                    <a:pt x="122" y="519"/>
                    <a:pt x="189" y="441"/>
                    <a:pt x="189" y="362"/>
                  </a:cubicBezTo>
                  <a:cubicBezTo>
                    <a:pt x="189" y="330"/>
                    <a:pt x="165" y="303"/>
                    <a:pt x="134" y="297"/>
                  </a:cubicBezTo>
                  <a:cubicBezTo>
                    <a:pt x="134" y="250"/>
                    <a:pt x="134" y="250"/>
                    <a:pt x="134" y="250"/>
                  </a:cubicBezTo>
                  <a:cubicBezTo>
                    <a:pt x="275" y="250"/>
                    <a:pt x="275" y="250"/>
                    <a:pt x="275" y="250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43" y="302"/>
                    <a:pt x="218" y="330"/>
                    <a:pt x="218" y="364"/>
                  </a:cubicBezTo>
                  <a:cubicBezTo>
                    <a:pt x="218" y="433"/>
                    <a:pt x="276" y="507"/>
                    <a:pt x="279" y="510"/>
                  </a:cubicBezTo>
                  <a:cubicBezTo>
                    <a:pt x="288" y="522"/>
                    <a:pt x="288" y="522"/>
                    <a:pt x="288" y="522"/>
                  </a:cubicBezTo>
                  <a:cubicBezTo>
                    <a:pt x="297" y="510"/>
                    <a:pt x="297" y="510"/>
                    <a:pt x="297" y="510"/>
                  </a:cubicBezTo>
                  <a:cubicBezTo>
                    <a:pt x="300" y="507"/>
                    <a:pt x="358" y="433"/>
                    <a:pt x="358" y="364"/>
                  </a:cubicBezTo>
                  <a:cubicBezTo>
                    <a:pt x="358" y="330"/>
                    <a:pt x="332" y="301"/>
                    <a:pt x="299" y="295"/>
                  </a:cubicBezTo>
                  <a:cubicBezTo>
                    <a:pt x="299" y="226"/>
                    <a:pt x="299" y="226"/>
                    <a:pt x="299" y="226"/>
                  </a:cubicBezTo>
                  <a:cubicBezTo>
                    <a:pt x="134" y="226"/>
                    <a:pt x="134" y="226"/>
                    <a:pt x="134" y="226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151"/>
                    <a:pt x="196" y="151"/>
                    <a:pt x="196" y="151"/>
                  </a:cubicBezTo>
                  <a:cubicBezTo>
                    <a:pt x="490" y="151"/>
                    <a:pt x="490" y="151"/>
                    <a:pt x="490" y="151"/>
                  </a:cubicBezTo>
                  <a:cubicBezTo>
                    <a:pt x="490" y="196"/>
                    <a:pt x="490" y="196"/>
                    <a:pt x="490" y="196"/>
                  </a:cubicBezTo>
                  <a:cubicBezTo>
                    <a:pt x="442" y="196"/>
                    <a:pt x="442" y="196"/>
                    <a:pt x="442" y="196"/>
                  </a:cubicBezTo>
                  <a:cubicBezTo>
                    <a:pt x="442" y="295"/>
                    <a:pt x="442" y="295"/>
                    <a:pt x="442" y="295"/>
                  </a:cubicBezTo>
                  <a:cubicBezTo>
                    <a:pt x="409" y="301"/>
                    <a:pt x="384" y="330"/>
                    <a:pt x="384" y="364"/>
                  </a:cubicBezTo>
                  <a:cubicBezTo>
                    <a:pt x="384" y="433"/>
                    <a:pt x="442" y="507"/>
                    <a:pt x="444" y="510"/>
                  </a:cubicBezTo>
                  <a:cubicBezTo>
                    <a:pt x="454" y="522"/>
                    <a:pt x="454" y="522"/>
                    <a:pt x="454" y="522"/>
                  </a:cubicBezTo>
                  <a:cubicBezTo>
                    <a:pt x="463" y="510"/>
                    <a:pt x="463" y="510"/>
                    <a:pt x="463" y="510"/>
                  </a:cubicBezTo>
                  <a:cubicBezTo>
                    <a:pt x="465" y="507"/>
                    <a:pt x="523" y="433"/>
                    <a:pt x="523" y="364"/>
                  </a:cubicBezTo>
                  <a:cubicBezTo>
                    <a:pt x="523" y="330"/>
                    <a:pt x="498" y="301"/>
                    <a:pt x="466" y="295"/>
                  </a:cubicBezTo>
                  <a:cubicBezTo>
                    <a:pt x="466" y="220"/>
                    <a:pt x="466" y="220"/>
                    <a:pt x="466" y="220"/>
                  </a:cubicBezTo>
                  <a:cubicBezTo>
                    <a:pt x="514" y="220"/>
                    <a:pt x="514" y="220"/>
                    <a:pt x="514" y="220"/>
                  </a:cubicBezTo>
                  <a:cubicBezTo>
                    <a:pt x="514" y="127"/>
                    <a:pt x="514" y="127"/>
                    <a:pt x="514" y="127"/>
                  </a:cubicBezTo>
                  <a:cubicBezTo>
                    <a:pt x="220" y="127"/>
                    <a:pt x="220" y="127"/>
                    <a:pt x="220" y="127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465" y="91"/>
                    <a:pt x="465" y="91"/>
                    <a:pt x="465" y="91"/>
                  </a:cubicBezTo>
                  <a:cubicBezTo>
                    <a:pt x="465" y="23"/>
                    <a:pt x="465" y="23"/>
                    <a:pt x="465" y="23"/>
                  </a:cubicBezTo>
                  <a:cubicBezTo>
                    <a:pt x="553" y="23"/>
                    <a:pt x="553" y="23"/>
                    <a:pt x="553" y="23"/>
                  </a:cubicBezTo>
                  <a:lnTo>
                    <a:pt x="553" y="552"/>
                  </a:lnTo>
                  <a:close/>
                  <a:moveTo>
                    <a:pt x="110" y="91"/>
                  </a:moveTo>
                  <a:cubicBezTo>
                    <a:pt x="110" y="226"/>
                    <a:pt x="110" y="226"/>
                    <a:pt x="110" y="226"/>
                  </a:cubicBezTo>
                  <a:cubicBezTo>
                    <a:pt x="94" y="226"/>
                    <a:pt x="94" y="226"/>
                    <a:pt x="94" y="226"/>
                  </a:cubicBezTo>
                  <a:cubicBezTo>
                    <a:pt x="94" y="91"/>
                    <a:pt x="94" y="91"/>
                    <a:pt x="94" y="91"/>
                  </a:cubicBezTo>
                  <a:lnTo>
                    <a:pt x="110" y="91"/>
                  </a:lnTo>
                  <a:close/>
                  <a:moveTo>
                    <a:pt x="122" y="330"/>
                  </a:moveTo>
                  <a:cubicBezTo>
                    <a:pt x="141" y="330"/>
                    <a:pt x="156" y="345"/>
                    <a:pt x="156" y="364"/>
                  </a:cubicBezTo>
                  <a:cubicBezTo>
                    <a:pt x="156" y="384"/>
                    <a:pt x="141" y="399"/>
                    <a:pt x="122" y="399"/>
                  </a:cubicBezTo>
                  <a:cubicBezTo>
                    <a:pt x="102" y="399"/>
                    <a:pt x="87" y="384"/>
                    <a:pt x="87" y="364"/>
                  </a:cubicBezTo>
                  <a:cubicBezTo>
                    <a:pt x="87" y="345"/>
                    <a:pt x="102" y="330"/>
                    <a:pt x="122" y="330"/>
                  </a:cubicBezTo>
                  <a:close/>
                  <a:moveTo>
                    <a:pt x="288" y="318"/>
                  </a:moveTo>
                  <a:cubicBezTo>
                    <a:pt x="313" y="318"/>
                    <a:pt x="334" y="339"/>
                    <a:pt x="334" y="364"/>
                  </a:cubicBezTo>
                  <a:cubicBezTo>
                    <a:pt x="334" y="409"/>
                    <a:pt x="304" y="459"/>
                    <a:pt x="288" y="482"/>
                  </a:cubicBezTo>
                  <a:cubicBezTo>
                    <a:pt x="272" y="459"/>
                    <a:pt x="242" y="409"/>
                    <a:pt x="242" y="364"/>
                  </a:cubicBezTo>
                  <a:cubicBezTo>
                    <a:pt x="242" y="339"/>
                    <a:pt x="263" y="318"/>
                    <a:pt x="288" y="318"/>
                  </a:cubicBezTo>
                  <a:close/>
                  <a:moveTo>
                    <a:pt x="454" y="318"/>
                  </a:moveTo>
                  <a:cubicBezTo>
                    <a:pt x="479" y="318"/>
                    <a:pt x="499" y="339"/>
                    <a:pt x="499" y="364"/>
                  </a:cubicBezTo>
                  <a:cubicBezTo>
                    <a:pt x="499" y="409"/>
                    <a:pt x="469" y="459"/>
                    <a:pt x="454" y="482"/>
                  </a:cubicBezTo>
                  <a:cubicBezTo>
                    <a:pt x="438" y="459"/>
                    <a:pt x="408" y="409"/>
                    <a:pt x="408" y="364"/>
                  </a:cubicBezTo>
                  <a:cubicBezTo>
                    <a:pt x="408" y="339"/>
                    <a:pt x="428" y="318"/>
                    <a:pt x="454" y="3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48212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4" h="74" extrusionOk="0">
                  <a:moveTo>
                    <a:pt x="37" y="74"/>
                  </a:moveTo>
                  <a:cubicBezTo>
                    <a:pt x="57" y="74"/>
                    <a:pt x="74" y="58"/>
                    <a:pt x="74" y="37"/>
                  </a:cubicBezTo>
                  <a:cubicBezTo>
                    <a:pt x="74" y="17"/>
                    <a:pt x="5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50" y="30"/>
                    <a:pt x="50" y="37"/>
                  </a:cubicBezTo>
                  <a:cubicBezTo>
                    <a:pt x="50" y="44"/>
                    <a:pt x="44" y="50"/>
                    <a:pt x="37" y="50"/>
                  </a:cubicBezTo>
                  <a:cubicBezTo>
                    <a:pt x="30" y="50"/>
                    <a:pt x="24" y="44"/>
                    <a:pt x="24" y="37"/>
                  </a:cubicBezTo>
                  <a:cubicBezTo>
                    <a:pt x="24" y="30"/>
                    <a:pt x="30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164138" y="747713"/>
              <a:ext cx="152400" cy="153987"/>
            </a:xfrm>
            <a:custGeom>
              <a:avLst/>
              <a:gdLst/>
              <a:ahLst/>
              <a:cxnLst/>
              <a:rect l="l" t="t" r="r" b="b"/>
              <a:pathLst>
                <a:path w="73" h="74" extrusionOk="0">
                  <a:moveTo>
                    <a:pt x="37" y="74"/>
                  </a:moveTo>
                  <a:cubicBezTo>
                    <a:pt x="57" y="74"/>
                    <a:pt x="73" y="58"/>
                    <a:pt x="73" y="37"/>
                  </a:cubicBezTo>
                  <a:cubicBezTo>
                    <a:pt x="73" y="17"/>
                    <a:pt x="5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58"/>
                    <a:pt x="16" y="74"/>
                    <a:pt x="37" y="74"/>
                  </a:cubicBezTo>
                  <a:close/>
                  <a:moveTo>
                    <a:pt x="37" y="24"/>
                  </a:moveTo>
                  <a:cubicBezTo>
                    <a:pt x="44" y="24"/>
                    <a:pt x="49" y="30"/>
                    <a:pt x="49" y="37"/>
                  </a:cubicBezTo>
                  <a:cubicBezTo>
                    <a:pt x="49" y="44"/>
                    <a:pt x="44" y="50"/>
                    <a:pt x="37" y="50"/>
                  </a:cubicBezTo>
                  <a:cubicBezTo>
                    <a:pt x="29" y="50"/>
                    <a:pt x="24" y="44"/>
                    <a:pt x="24" y="37"/>
                  </a:cubicBezTo>
                  <a:cubicBezTo>
                    <a:pt x="24" y="30"/>
                    <a:pt x="29" y="24"/>
                    <a:pt x="37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22788" y="793750"/>
              <a:ext cx="61800" cy="61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621;p47">
            <a:extLst>
              <a:ext uri="{FF2B5EF4-FFF2-40B4-BE49-F238E27FC236}">
                <a16:creationId xmlns:a16="http://schemas.microsoft.com/office/drawing/2014/main" id="{B7C093B6-E068-FE0F-6A5F-925B8A1A2D80}"/>
              </a:ext>
            </a:extLst>
          </p:cNvPr>
          <p:cNvSpPr txBox="1"/>
          <p:nvPr/>
        </p:nvSpPr>
        <p:spPr>
          <a:xfrm>
            <a:off x="1259327" y="4459104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Incorporeren vraag &amp; antwoord, initiatiefrecht en adviezen</a:t>
            </a:r>
            <a:endParaRPr lang="nl-BE"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3608;p47">
            <a:extLst>
              <a:ext uri="{FF2B5EF4-FFF2-40B4-BE49-F238E27FC236}">
                <a16:creationId xmlns:a16="http://schemas.microsoft.com/office/drawing/2014/main" id="{DB682AFB-3307-8A89-FC17-4BE3195621D9}"/>
              </a:ext>
            </a:extLst>
          </p:cNvPr>
          <p:cNvGrpSpPr/>
          <p:nvPr/>
        </p:nvGrpSpPr>
        <p:grpSpPr>
          <a:xfrm>
            <a:off x="612884" y="3228587"/>
            <a:ext cx="479163" cy="478593"/>
            <a:chOff x="4148138" y="53975"/>
            <a:chExt cx="1335088" cy="1333500"/>
          </a:xfrm>
        </p:grpSpPr>
        <p:sp>
          <p:nvSpPr>
            <p:cNvPr id="9" name="Google Shape;3609;p47">
              <a:extLst>
                <a:ext uri="{FF2B5EF4-FFF2-40B4-BE49-F238E27FC236}">
                  <a16:creationId xmlns:a16="http://schemas.microsoft.com/office/drawing/2014/main" id="{57D52854-D335-B7CA-1067-382F6D4AD4E9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10;p47">
              <a:extLst>
                <a:ext uri="{FF2B5EF4-FFF2-40B4-BE49-F238E27FC236}">
                  <a16:creationId xmlns:a16="http://schemas.microsoft.com/office/drawing/2014/main" id="{18CEF7E6-EDFD-2875-0D97-BD4892691143}"/>
                </a:ext>
              </a:extLst>
            </p:cNvPr>
            <p:cNvSpPr/>
            <p:nvPr/>
          </p:nvSpPr>
          <p:spPr>
            <a:xfrm>
              <a:off x="4148138" y="53975"/>
              <a:ext cx="1335088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7" name="Google Shape;767;g21736e2d9d9_0_0"/>
          <p:cNvCxnSpPr>
            <a:stCxn id="768" idx="2"/>
          </p:cNvCxnSpPr>
          <p:nvPr/>
        </p:nvCxnSpPr>
        <p:spPr>
          <a:xfrm flipH="1">
            <a:off x="3732570" y="3148158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9" name="Google Shape;739;g21736e2d9d9_0_0"/>
          <p:cNvCxnSpPr>
            <a:cxnSpLocks/>
          </p:cNvCxnSpPr>
          <p:nvPr/>
        </p:nvCxnSpPr>
        <p:spPr>
          <a:xfrm flipH="1">
            <a:off x="6759631" y="3129471"/>
            <a:ext cx="1410" cy="627333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741" name="Google Shape;741;g21736e2d9d9_0_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tijdslijn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" name="Google Shape;742;g21736e2d9d9_0_0"/>
          <p:cNvCxnSpPr>
            <a:stCxn id="743" idx="2"/>
          </p:cNvCxnSpPr>
          <p:nvPr/>
        </p:nvCxnSpPr>
        <p:spPr>
          <a:xfrm flipH="1">
            <a:off x="2093238" y="3136509"/>
            <a:ext cx="9000" cy="555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44" name="Google Shape;744;g21736e2d9d9_0_0"/>
          <p:cNvCxnSpPr/>
          <p:nvPr/>
        </p:nvCxnSpPr>
        <p:spPr>
          <a:xfrm flipH="1">
            <a:off x="2697810" y="3702668"/>
            <a:ext cx="3600" cy="3867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45" name="Google Shape;745;g21736e2d9d9_0_0"/>
          <p:cNvCxnSpPr/>
          <p:nvPr/>
        </p:nvCxnSpPr>
        <p:spPr>
          <a:xfrm>
            <a:off x="1177077" y="3836463"/>
            <a:ext cx="0" cy="252900"/>
          </a:xfrm>
          <a:prstGeom prst="straightConnector1">
            <a:avLst/>
          </a:prstGeom>
          <a:noFill/>
          <a:ln w="12700" cap="sq" cmpd="sng">
            <a:solidFill>
              <a:srgbClr val="45403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6" name="Google Shape;746;g21736e2d9d9_0_0"/>
          <p:cNvSpPr/>
          <p:nvPr/>
        </p:nvSpPr>
        <p:spPr>
          <a:xfrm rot="5400000">
            <a:off x="8211001" y="3541650"/>
            <a:ext cx="450300" cy="153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21736e2d9d9_0_0"/>
          <p:cNvSpPr txBox="1"/>
          <p:nvPr/>
        </p:nvSpPr>
        <p:spPr>
          <a:xfrm>
            <a:off x="1105576" y="360438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Oktober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1736e2d9d9_0_0"/>
          <p:cNvSpPr txBox="1"/>
          <p:nvPr/>
        </p:nvSpPr>
        <p:spPr>
          <a:xfrm>
            <a:off x="1920387" y="3608551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November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1736e2d9d9_0_0"/>
          <p:cNvSpPr txBox="1"/>
          <p:nvPr/>
        </p:nvSpPr>
        <p:spPr>
          <a:xfrm>
            <a:off x="2735175" y="3602376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December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1736e2d9d9_0_0"/>
          <p:cNvSpPr txBox="1"/>
          <p:nvPr/>
        </p:nvSpPr>
        <p:spPr>
          <a:xfrm>
            <a:off x="4338251" y="36068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21736e2d9d9_0_0"/>
          <p:cNvSpPr txBox="1"/>
          <p:nvPr/>
        </p:nvSpPr>
        <p:spPr>
          <a:xfrm>
            <a:off x="1547838" y="2784909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1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1736e2d9d9_0_0"/>
          <p:cNvSpPr txBox="1"/>
          <p:nvPr/>
        </p:nvSpPr>
        <p:spPr>
          <a:xfrm>
            <a:off x="2145024" y="413490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2 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1736e2d9d9_0_0"/>
          <p:cNvSpPr txBox="1"/>
          <p:nvPr/>
        </p:nvSpPr>
        <p:spPr>
          <a:xfrm>
            <a:off x="4287393" y="2699220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publieke review 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0"/>
                  </a:ext>
                </a:extLst>
              </a:rPr>
              <a:t>period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lang="en-GB"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1736e2d9d9_0_0"/>
          <p:cNvSpPr txBox="1"/>
          <p:nvPr/>
        </p:nvSpPr>
        <p:spPr>
          <a:xfrm>
            <a:off x="6609124" y="2693004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Einde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publieke</a:t>
            </a: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review </a:t>
            </a:r>
            <a:r>
              <a:rPr lang="en-GB" sz="105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periode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g21736e2d9d9_0_0"/>
          <p:cNvGrpSpPr/>
          <p:nvPr/>
        </p:nvGrpSpPr>
        <p:grpSpPr>
          <a:xfrm>
            <a:off x="5209576" y="3164703"/>
            <a:ext cx="1556193" cy="555900"/>
            <a:chOff x="5647465" y="2069784"/>
            <a:chExt cx="2416448" cy="555900"/>
          </a:xfrm>
        </p:grpSpPr>
        <p:cxnSp>
          <p:nvCxnSpPr>
            <p:cNvPr id="757" name="Google Shape;757;g21736e2d9d9_0_0"/>
            <p:cNvCxnSpPr/>
            <p:nvPr/>
          </p:nvCxnSpPr>
          <p:spPr>
            <a:xfrm flipH="1">
              <a:off x="5647465" y="2069784"/>
              <a:ext cx="9000" cy="555900"/>
            </a:xfrm>
            <a:prstGeom prst="straightConnector1">
              <a:avLst/>
            </a:prstGeom>
            <a:noFill/>
            <a:ln w="12700" cap="sq" cmpd="sng">
              <a:solidFill>
                <a:srgbClr val="454034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58" name="Google Shape;758;g21736e2d9d9_0_0"/>
            <p:cNvSpPr/>
            <p:nvPr/>
          </p:nvSpPr>
          <p:spPr>
            <a:xfrm rot="5400000">
              <a:off x="6724113" y="1003792"/>
              <a:ext cx="263700" cy="2415900"/>
            </a:xfrm>
            <a:prstGeom prst="leftBrace">
              <a:avLst>
                <a:gd name="adj1" fmla="val 0"/>
                <a:gd name="adj2" fmla="val 49785"/>
              </a:avLst>
            </a:prstGeom>
            <a:noFill/>
            <a:ln w="9525" cap="flat" cmpd="sng">
              <a:solidFill>
                <a:srgbClr val="35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g21736e2d9d9_0_0"/>
          <p:cNvSpPr txBox="1"/>
          <p:nvPr/>
        </p:nvSpPr>
        <p:spPr>
          <a:xfrm>
            <a:off x="5399699" y="2868328"/>
            <a:ext cx="1219174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Implementatie</a:t>
            </a: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van de </a:t>
            </a:r>
            <a:r>
              <a:rPr lang="en-GB" sz="8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ontwerpstandaard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21736e2d9d9_0_0"/>
          <p:cNvSpPr/>
          <p:nvPr/>
        </p:nvSpPr>
        <p:spPr>
          <a:xfrm>
            <a:off x="1105573" y="3393450"/>
            <a:ext cx="7253700" cy="219000"/>
          </a:xfrm>
          <a:prstGeom prst="rect">
            <a:avLst/>
          </a:prstGeom>
          <a:solidFill>
            <a:srgbClr val="8884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21736e2d9d9_0_0"/>
          <p:cNvSpPr txBox="1"/>
          <p:nvPr/>
        </p:nvSpPr>
        <p:spPr>
          <a:xfrm>
            <a:off x="5941325" y="3614738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21736e2d9d9_0_0"/>
          <p:cNvSpPr txBox="1"/>
          <p:nvPr/>
        </p:nvSpPr>
        <p:spPr>
          <a:xfrm>
            <a:off x="629401" y="4134909"/>
            <a:ext cx="1108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workshop</a:t>
            </a: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g21736e2d9d9_0_0"/>
          <p:cNvGrpSpPr/>
          <p:nvPr/>
        </p:nvGrpSpPr>
        <p:grpSpPr>
          <a:xfrm>
            <a:off x="3741570" y="3702668"/>
            <a:ext cx="1108800" cy="823054"/>
            <a:chOff x="4053655" y="2663545"/>
            <a:chExt cx="1108800" cy="823054"/>
          </a:xfrm>
        </p:grpSpPr>
        <p:cxnSp>
          <p:nvCxnSpPr>
            <p:cNvPr id="764" name="Google Shape;764;g21736e2d9d9_0_0"/>
            <p:cNvCxnSpPr/>
            <p:nvPr/>
          </p:nvCxnSpPr>
          <p:spPr>
            <a:xfrm flipH="1">
              <a:off x="4608055" y="2663545"/>
              <a:ext cx="3600" cy="386700"/>
            </a:xfrm>
            <a:prstGeom prst="straightConnector1">
              <a:avLst/>
            </a:prstGeom>
            <a:noFill/>
            <a:ln w="12700" cap="sq" cmpd="sng">
              <a:solidFill>
                <a:srgbClr val="45403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765" name="Google Shape;765;g21736e2d9d9_0_0"/>
            <p:cNvSpPr txBox="1"/>
            <p:nvPr/>
          </p:nvSpPr>
          <p:spPr>
            <a:xfrm>
              <a:off x="4053655" y="3101399"/>
              <a:ext cx="1108800" cy="3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GB" sz="105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Thematische workshop 4</a:t>
              </a:r>
              <a:endParaRPr sz="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6" name="Google Shape;766;g21736e2d9d9_0_0"/>
          <p:cNvSpPr txBox="1"/>
          <p:nvPr/>
        </p:nvSpPr>
        <p:spPr>
          <a:xfrm>
            <a:off x="6756124" y="361472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Mei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1736e2d9d9_0_0"/>
          <p:cNvSpPr txBox="1"/>
          <p:nvPr/>
        </p:nvSpPr>
        <p:spPr>
          <a:xfrm>
            <a:off x="7544425" y="3614751"/>
            <a:ext cx="814800" cy="2277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Juni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21736e2d9d9_0_0"/>
          <p:cNvSpPr txBox="1"/>
          <p:nvPr/>
        </p:nvSpPr>
        <p:spPr>
          <a:xfrm>
            <a:off x="3187170" y="2796558"/>
            <a:ext cx="11088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Thematische workshop 3</a:t>
            </a: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21736e2d9d9_0_0"/>
          <p:cNvSpPr/>
          <p:nvPr/>
        </p:nvSpPr>
        <p:spPr>
          <a:xfrm rot="10800000">
            <a:off x="2604330" y="4484276"/>
            <a:ext cx="179100" cy="3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BAB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21736e2d9d9_0_0"/>
          <p:cNvSpPr txBox="1"/>
          <p:nvPr/>
        </p:nvSpPr>
        <p:spPr>
          <a:xfrm>
            <a:off x="2148260" y="4909381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GB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1736e2d9d9_0_0"/>
          <p:cNvSpPr txBox="1"/>
          <p:nvPr/>
        </p:nvSpPr>
        <p:spPr>
          <a:xfrm>
            <a:off x="628651" y="958368"/>
            <a:ext cx="78867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buSzPts val="1800"/>
            </a:pPr>
            <a:r>
              <a:rPr lang="en-GB" sz="1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Thematische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werkgroep</a:t>
            </a:r>
            <a:r>
              <a:rPr lang="en-GB" sz="1800"/>
              <a:t> 3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 </a:t>
            </a:r>
            <a:r>
              <a:rPr lang="en-GB" sz="1800" b="1" err="1"/>
              <a:t>dinsdag</a:t>
            </a:r>
            <a:r>
              <a:rPr lang="en-GB" sz="1800" b="1"/>
              <a:t> 9 januari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800" b="1"/>
              <a:t>13u00</a:t>
            </a: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GB" sz="1800" b="1"/>
              <a:t>16u00 </a:t>
            </a:r>
            <a:endParaRPr lang="en-GB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Schrijf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 in via </a:t>
            </a:r>
            <a:r>
              <a:rPr lang="en-GB" sz="18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</a:t>
            </a:r>
            <a:r>
              <a:rPr lang="en-GB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link: </a:t>
            </a:r>
            <a:r>
              <a:rPr lang="en-GB" sz="1800">
                <a:hlinkClick r:id="rId3"/>
              </a:rPr>
              <a:t>3</a:t>
            </a:r>
            <a:r>
              <a:rPr lang="en-GB" sz="18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lang="en-GB" sz="18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</a:ext>
                </a:extLst>
              </a:rPr>
              <a:t> </a:t>
            </a:r>
            <a:r>
              <a:rPr lang="en-GB" sz="1800" b="0" i="0" u="sng" strike="noStrike" cap="none" err="1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</a:ext>
                </a:extLst>
              </a:rPr>
              <a:t>thematische</a:t>
            </a:r>
            <a:r>
              <a:rPr lang="en-GB" sz="1800" b="0" i="0" u="sng" strike="noStrike" cap="none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</a:ext>
                </a:extLst>
              </a:rPr>
              <a:t> </a:t>
            </a:r>
            <a:r>
              <a:rPr lang="en-GB" sz="1800" b="0" i="0" u="sng" strike="noStrike" cap="none" err="1">
                <a:solidFill>
                  <a:schemeClr val="hlink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1"/>
                  </a:ext>
                </a:extLst>
              </a:rPr>
              <a:t>werkgroep</a:t>
            </a:r>
            <a:endParaRPr lang="en-GB" sz="1400" b="0" i="0" u="none" strike="noStrike" cap="none">
              <a:solidFill>
                <a:schemeClr val="hlink"/>
              </a:solidFill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50" name="Google Shape;750;g21736e2d9d9_0_0"/>
          <p:cNvSpPr txBox="1"/>
          <p:nvPr/>
        </p:nvSpPr>
        <p:spPr>
          <a:xfrm>
            <a:off x="3549975" y="3606838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Januari</a:t>
            </a:r>
          </a:p>
        </p:txBody>
      </p:sp>
      <p:sp>
        <p:nvSpPr>
          <p:cNvPr id="752" name="Google Shape;752;g21736e2d9d9_0_0"/>
          <p:cNvSpPr txBox="1"/>
          <p:nvPr/>
        </p:nvSpPr>
        <p:spPr>
          <a:xfrm>
            <a:off x="5153049" y="3614726"/>
            <a:ext cx="814800" cy="2277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52;g21736e2d9d9_0_0">
            <a:extLst>
              <a:ext uri="{FF2B5EF4-FFF2-40B4-BE49-F238E27FC236}">
                <a16:creationId xmlns:a16="http://schemas.microsoft.com/office/drawing/2014/main" id="{C17DDA50-3CA4-075C-E251-2C163D6ACE15}"/>
              </a:ext>
            </a:extLst>
          </p:cNvPr>
          <p:cNvSpPr txBox="1"/>
          <p:nvPr/>
        </p:nvSpPr>
        <p:spPr>
          <a:xfrm>
            <a:off x="1921876" y="3431553"/>
            <a:ext cx="814800" cy="17641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72000" tIns="72000" rIns="72000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</a:rPr>
              <a:t>2023</a:t>
            </a:r>
            <a:endParaRPr sz="15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6"/>
          <p:cNvSpPr txBox="1"/>
          <p:nvPr/>
        </p:nvSpPr>
        <p:spPr>
          <a:xfrm>
            <a:off x="628650" y="1346450"/>
            <a:ext cx="38637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6"/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6"/>
          <p:cNvSpPr txBox="1"/>
          <p:nvPr/>
        </p:nvSpPr>
        <p:spPr>
          <a:xfrm>
            <a:off x="689075" y="2439475"/>
            <a:ext cx="37662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per e-mail worden gegeven aan de volgende personen:</a:t>
            </a:r>
            <a:endParaRPr lang="nl-BE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digitaal.vlaanderen@vlaanderen.be</a:t>
            </a:r>
            <a:endParaRPr lang="nl-BE" sz="15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nl-BE" sz="15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laurens.vercauteren@vlaanderen.be</a:t>
            </a:r>
            <a:endParaRPr lang="nl-BE"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jitse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.decock</a:t>
            </a:r>
            <a:r>
              <a:rPr lang="nl-BE" sz="1500" b="0" i="0" u="none" strike="noStrike" cap="none">
                <a:solidFill>
                  <a:srgbClr val="3C96BE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nl-BE" sz="1500">
                <a:solidFill>
                  <a:srgbClr val="3C9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vlaanderen.be</a:t>
            </a:r>
            <a:endParaRPr lang="nl-BE" sz="1500">
              <a:solidFill>
                <a:srgbClr val="3C96BE"/>
              </a:solidFill>
            </a:endParaRPr>
          </a:p>
          <a:p>
            <a:pPr marL="285750" indent="-279400">
              <a:buSzPts val="1500"/>
              <a:buFont typeface="Arial"/>
              <a:buChar char="•"/>
            </a:pPr>
            <a:r>
              <a:rPr lang="nl-BE" sz="1500">
                <a:solidFill>
                  <a:srgbClr val="3C96BE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william.verbeeck@vlaanderen.be</a:t>
            </a:r>
            <a:r>
              <a:rPr lang="nl-BE" sz="1500">
                <a:solidFill>
                  <a:srgbClr val="3C96BE"/>
                </a:solidFill>
              </a:rPr>
              <a:t> </a:t>
            </a:r>
            <a:endParaRPr lang="nl-BE">
              <a:solidFill>
                <a:srgbClr val="3C96BE"/>
              </a:solidFill>
            </a:endParaRPr>
          </a:p>
        </p:txBody>
      </p:sp>
      <p:sp>
        <p:nvSpPr>
          <p:cNvPr id="779" name="Google Shape;779;p36"/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6"/>
          <p:cNvSpPr txBox="1"/>
          <p:nvPr/>
        </p:nvSpPr>
        <p:spPr>
          <a:xfrm>
            <a:off x="5114200" y="2289350"/>
            <a:ext cx="3401100" cy="156962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600"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Feedback/input kan gegeven worden via GitHub:</a:t>
            </a:r>
            <a:r>
              <a:rPr lang="nl-BE" sz="1600">
                <a:solidFill>
                  <a:schemeClr val="lt1"/>
                </a:solidFill>
              </a:rPr>
              <a:t> </a:t>
            </a:r>
            <a:endParaRPr lang="nl-BE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https://github.com/Informatievlaanderen/OSLOthema-slimmeRaadpleegOmgeving</a:t>
            </a:r>
            <a:endParaRPr lang="nl-BE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Via het aanmaken van </a:t>
            </a:r>
            <a:r>
              <a:rPr lang="nl-BE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issues</a:t>
            </a:r>
            <a:endParaRPr lang="nl-BE"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2" name="Google Shape;782;p36"/>
          <p:cNvSpPr txBox="1"/>
          <p:nvPr/>
        </p:nvSpPr>
        <p:spPr>
          <a:xfrm>
            <a:off x="628651" y="289998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&amp; Samenwerking OSLO</a:t>
            </a:r>
            <a:endParaRPr lang="nl-BE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83" name="Google Shape;783;p36"/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2" name="Google Shape;3682;g279126f208c_0_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83" name="Google Shape;3683;g279126f208c_0_433"/>
          <p:cNvSpPr txBox="1"/>
          <p:nvPr/>
        </p:nvSpPr>
        <p:spPr>
          <a:xfrm>
            <a:off x="1172900" y="680900"/>
            <a:ext cx="2154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g279126f208c_0_433"/>
          <p:cNvSpPr txBox="1"/>
          <p:nvPr/>
        </p:nvSpPr>
        <p:spPr>
          <a:xfrm>
            <a:off x="5628525" y="104750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… toevoegen?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g279126f208c_0_433"/>
          <p:cNvSpPr txBox="1"/>
          <p:nvPr/>
        </p:nvSpPr>
        <p:spPr>
          <a:xfrm>
            <a:off x="628650" y="2131150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279126f208c_0_433"/>
          <p:cNvSpPr txBox="1"/>
          <p:nvPr/>
        </p:nvSpPr>
        <p:spPr>
          <a:xfrm>
            <a:off x="5783925" y="2708625"/>
            <a:ext cx="34005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…?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279126f208c_0_441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g279126f208c_0_441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g279126f208c_0_441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Bedankt!</a:t>
            </a:r>
            <a:endParaRPr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4" name="Google Shape;3694;g279126f208c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ba70e22ce_0_144"/>
          <p:cNvSpPr/>
          <p:nvPr/>
        </p:nvSpPr>
        <p:spPr>
          <a:xfrm>
            <a:off x="458850" y="140550"/>
            <a:ext cx="6801300" cy="4862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fba70e22ce_0_144"/>
          <p:cNvSpPr/>
          <p:nvPr/>
        </p:nvSpPr>
        <p:spPr>
          <a:xfrm>
            <a:off x="7260150" y="136950"/>
            <a:ext cx="1605900" cy="4869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fba70e22ce_0_144"/>
          <p:cNvSpPr txBox="1"/>
          <p:nvPr/>
        </p:nvSpPr>
        <p:spPr>
          <a:xfrm>
            <a:off x="458850" y="0"/>
            <a:ext cx="6801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Samenvatting</a:t>
            </a:r>
            <a:endParaRPr lang="nl-BE" sz="3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3700"/>
            </a:pPr>
            <a:r>
              <a:rPr lang="nl-BE" sz="3700" b="1"/>
              <a:t>Eerste thematische</a:t>
            </a:r>
            <a:r>
              <a:rPr lang="nl-BE"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</a:t>
            </a:r>
          </a:p>
        </p:txBody>
      </p:sp>
      <p:pic>
        <p:nvPicPr>
          <p:cNvPr id="412" name="Google Shape;412;gfba70e22ce_0_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50" y="4331226"/>
            <a:ext cx="1782099" cy="671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43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b2b73fd7a_0_152"/>
          <p:cNvSpPr txBox="1"/>
          <p:nvPr/>
        </p:nvSpPr>
        <p:spPr>
          <a:xfrm>
            <a:off x="735264" y="1194663"/>
            <a:ext cx="30828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nl-BE" sz="1100" err="1"/>
              <a:t>Kardinaliteit</a:t>
            </a:r>
            <a:endParaRPr sz="11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nl-BE" sz="1100"/>
              <a:t>Aantal keer de relatie tussen klassen en attributen voorkomt</a:t>
            </a:r>
            <a:endParaRPr sz="1100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Attributen</a:t>
            </a:r>
            <a:endParaRPr sz="1100"/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-BE" sz="1100"/>
              <a:t>Kenmerken van klassen</a:t>
            </a:r>
            <a:endParaRPr sz="1100"/>
          </a:p>
          <a:p>
            <a:pPr marL="457200" indent="-298450">
              <a:buSzPts val="1100"/>
              <a:buFont typeface="Arial"/>
              <a:buChar char="●"/>
            </a:pPr>
            <a:r>
              <a:rPr lang="nl-B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Voorbeeld </a:t>
            </a:r>
            <a:r>
              <a:rPr lang="nl-BE" sz="1100"/>
              <a:t>OSLO Persoon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fb2b73fd7a_0_152"/>
          <p:cNvSpPr txBox="1"/>
          <p:nvPr/>
        </p:nvSpPr>
        <p:spPr>
          <a:xfrm>
            <a:off x="597450" y="339475"/>
            <a:ext cx="7949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 vorige werkgroep?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fb2b73fd7a_0_152"/>
          <p:cNvSpPr txBox="1"/>
          <p:nvPr/>
        </p:nvSpPr>
        <p:spPr>
          <a:xfrm>
            <a:off x="735264" y="3552863"/>
            <a:ext cx="3082800" cy="46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/>
              <a:t>Voorbeelden verzamelen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fb2b73fd7a_0_152"/>
          <p:cNvSpPr txBox="1"/>
          <p:nvPr/>
        </p:nvSpPr>
        <p:spPr>
          <a:xfrm>
            <a:off x="735264" y="4013963"/>
            <a:ext cx="3082800" cy="48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err="1"/>
              <a:t>Voorbeelden</a:t>
            </a:r>
            <a:r>
              <a:rPr lang="en-GB" sz="1100"/>
              <a:t> </a:t>
            </a:r>
            <a:r>
              <a:rPr lang="en-GB" sz="1100" err="1"/>
              <a:t>verzamelen</a:t>
            </a:r>
            <a:r>
              <a:rPr lang="en-GB" sz="1100"/>
              <a:t> om </a:t>
            </a:r>
            <a:r>
              <a:rPr lang="en-GB" sz="1100" err="1"/>
              <a:t>objectdiagrammen</a:t>
            </a:r>
            <a:r>
              <a:rPr lang="en-GB" sz="1100"/>
              <a:t> op </a:t>
            </a:r>
            <a:r>
              <a:rPr lang="en-GB" sz="1100" err="1"/>
              <a:t>te</a:t>
            </a:r>
            <a:r>
              <a:rPr lang="en-GB" sz="1100"/>
              <a:t> </a:t>
            </a:r>
            <a:r>
              <a:rPr lang="en-GB" sz="1100" err="1"/>
              <a:t>bouwen</a:t>
            </a:r>
            <a:r>
              <a:rPr lang="en-GB" sz="1100"/>
              <a:t>.</a:t>
            </a:r>
            <a:endParaRPr sz="1100"/>
          </a:p>
        </p:txBody>
      </p:sp>
      <p:sp>
        <p:nvSpPr>
          <p:cNvPr id="424" name="Google Shape;424;g1fb2b73fd7a_0_152"/>
          <p:cNvSpPr txBox="1"/>
          <p:nvPr/>
        </p:nvSpPr>
        <p:spPr>
          <a:xfrm>
            <a:off x="735264" y="958563"/>
            <a:ext cx="3082800" cy="236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</a:t>
            </a:r>
            <a:r>
              <a:rPr lang="nl-BE" sz="1200" b="1"/>
              <a:t>samenvatting</a:t>
            </a:r>
            <a:endParaRPr sz="11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21;g1fb2b73fd7a_0_152">
            <a:extLst>
              <a:ext uri="{FF2B5EF4-FFF2-40B4-BE49-F238E27FC236}">
                <a16:creationId xmlns:a16="http://schemas.microsoft.com/office/drawing/2014/main" id="{C74D06E0-B174-7957-680D-810A5AD4E12F}"/>
              </a:ext>
            </a:extLst>
          </p:cNvPr>
          <p:cNvSpPr txBox="1"/>
          <p:nvPr/>
        </p:nvSpPr>
        <p:spPr>
          <a:xfrm>
            <a:off x="735264" y="2323484"/>
            <a:ext cx="3082800" cy="46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/>
              <a:t>Sneuvelmodel opbouwen adhv verzamelde use cases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23;g1fb2b73fd7a_0_152">
            <a:extLst>
              <a:ext uri="{FF2B5EF4-FFF2-40B4-BE49-F238E27FC236}">
                <a16:creationId xmlns:a16="http://schemas.microsoft.com/office/drawing/2014/main" id="{E11133F9-3C04-2B77-850C-E30FCB60B25D}"/>
              </a:ext>
            </a:extLst>
          </p:cNvPr>
          <p:cNvSpPr txBox="1"/>
          <p:nvPr/>
        </p:nvSpPr>
        <p:spPr>
          <a:xfrm>
            <a:off x="735264" y="2784584"/>
            <a:ext cx="3082800" cy="6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000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Storyline </a:t>
            </a:r>
            <a:r>
              <a:rPr lang="en-GB" sz="1100" err="1"/>
              <a:t>Fien</a:t>
            </a:r>
            <a:r>
              <a:rPr lang="en-GB" sz="1100"/>
              <a:t> </a:t>
            </a:r>
            <a:r>
              <a:rPr lang="en-GB" sz="1100" err="1"/>
              <a:t>als</a:t>
            </a:r>
            <a:r>
              <a:rPr lang="en-GB" sz="1100"/>
              <a:t> </a:t>
            </a:r>
            <a:r>
              <a:rPr lang="en-GB" sz="1100" err="1"/>
              <a:t>betrokken</a:t>
            </a:r>
            <a:r>
              <a:rPr lang="en-GB" sz="1100"/>
              <a:t> burger</a:t>
            </a: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err="1"/>
              <a:t>Opbouwen</a:t>
            </a:r>
            <a:r>
              <a:rPr lang="en-GB" sz="1100"/>
              <a:t> </a:t>
            </a:r>
            <a:r>
              <a:rPr lang="en-GB" sz="1100" err="1"/>
              <a:t>en</a:t>
            </a:r>
            <a:r>
              <a:rPr lang="en-GB" sz="1100"/>
              <a:t> </a:t>
            </a:r>
            <a:r>
              <a:rPr lang="en-GB" sz="1100" err="1"/>
              <a:t>voorstelling</a:t>
            </a:r>
            <a:r>
              <a:rPr lang="en-GB" sz="1100"/>
              <a:t> </a:t>
            </a:r>
            <a:r>
              <a:rPr lang="en-GB" sz="1100" err="1"/>
              <a:t>sneuvelmodel</a:t>
            </a:r>
            <a:endParaRPr sz="11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754EF0-EAB9-6951-1678-C1521B5E4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1" t="10805" r="35040" b="68699"/>
          <a:stretch/>
        </p:blipFill>
        <p:spPr bwMode="auto">
          <a:xfrm>
            <a:off x="7064991" y="2752004"/>
            <a:ext cx="1343745" cy="206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7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ee090956d_0_385"/>
          <p:cNvSpPr txBox="1"/>
          <p:nvPr/>
        </p:nvSpPr>
        <p:spPr>
          <a:xfrm>
            <a:off x="628650" y="273850"/>
            <a:ext cx="8200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5"/>
                  </a:ext>
                </a:extLst>
              </a:rPr>
              <a:t>Vertrekken van </a:t>
            </a:r>
            <a:r>
              <a:rPr lang="nl-BE" sz="3000" b="1" i="0" u="none" strike="noStrike" cap="none" noProof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5"/>
                  </a:ext>
                </a:extLst>
              </a:rPr>
              <a:t>use</a:t>
            </a:r>
            <a:r>
              <a:rPr lang="nl-BE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5"/>
                  </a:ext>
                </a:extLst>
              </a:rPr>
              <a:t> cases</a:t>
            </a:r>
            <a:endParaRPr lang="nl-BE"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11ee090956d_0_385"/>
          <p:cNvSpPr txBox="1"/>
          <p:nvPr/>
        </p:nvSpPr>
        <p:spPr>
          <a:xfrm>
            <a:off x="628650" y="800774"/>
            <a:ext cx="8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nl-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6"/>
                  </a:ext>
                </a:extLst>
              </a:rPr>
              <a:t>Opdeling van </a:t>
            </a:r>
            <a:r>
              <a:rPr lang="nl-NL" sz="14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7"/>
                  </a:ext>
                </a:extLst>
              </a:rPr>
              <a:t>use cases/concepten</a:t>
            </a:r>
            <a:r>
              <a:rPr lang="nl-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textRoundtripDataId="8"/>
                  </a:ext>
                </a:extLst>
              </a:rPr>
              <a:t> in verschillende categorieën:</a:t>
            </a:r>
            <a:endParaRPr lang="nl-NL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4" name="Google Shape;784;g11ee090956d_0_385"/>
          <p:cNvGraphicFramePr/>
          <p:nvPr>
            <p:extLst>
              <p:ext uri="{D42A27DB-BD31-4B8C-83A1-F6EECF244321}">
                <p14:modId xmlns:p14="http://schemas.microsoft.com/office/powerpoint/2010/main" val="3964684090"/>
              </p:ext>
            </p:extLst>
          </p:nvPr>
        </p:nvGraphicFramePr>
        <p:xfrm>
          <a:off x="952500" y="1282374"/>
          <a:ext cx="7695750" cy="2636250"/>
        </p:xfrm>
        <a:graphic>
          <a:graphicData uri="http://schemas.openxmlformats.org/drawingml/2006/table">
            <a:tbl>
              <a:tblPr>
                <a:noFill/>
                <a:tableStyleId>{C45783E9-D8B6-4501-A431-97DB54836154}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900" b="1" u="none" strike="noStrike" cap="none" noProof="1"/>
                        <a:t>Binnen scope (essentieel / nice-to-have)</a:t>
                      </a: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900" b="1" u="none" strike="noStrike" cap="none" noProof="1"/>
                        <a:t>Buiten scope (inclusief functionele of implementatiegerichte vereisten)</a:t>
                      </a: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nl-BE" sz="700" noProof="1"/>
                        <a:t>Annotaties</a:t>
                      </a:r>
                      <a:endParaRPr lang="nl-BE" sz="700" u="none" strike="noStrike" cap="none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nl-BE" sz="700" u="none" strike="noStrike" cap="none" noProof="1"/>
                        <a:t>Portaalfunctionaliteiten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Inhoudelijke informatie (locatie, LPDC, thema, ...)</a:t>
                      </a:r>
                      <a:endParaRPr lang="nl-BE" sz="700" u="none" strike="noStrike" cap="none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Feeds / Abonnement 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Wijzigingsbesluiten / Gecoördineerde Reglementen</a:t>
                      </a:r>
                      <a:endParaRPr lang="nl-BE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Informatie die niet Besluit-gebonden is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Initiatiefrecht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Andere vergaande details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Inwoner / Lokaal Bestuur / Organisatie / AI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Rollen (privacy-gevoelige informatie in besluiten)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Notificatie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700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Besluit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700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700" noProof="1"/>
                        <a:t>Adviezen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700" noProof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45604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2" ma:contentTypeDescription="Create a new document." ma:contentTypeScope="" ma:versionID="e6f3883d4bc76a5bd37b5ec9c36964a6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812b1bb33777c629d27b7bf78c9bdac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2FD7C6-A091-44F4-93AA-F7DCFF2163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1393F7-4914-49E6-981D-31FC498D52E7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0394D7-CB29-42E5-B36F-AC4DAD745B6D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Microsoft Office PowerPoint</Application>
  <PresentationFormat>On-screen Show (16:9)</PresentationFormat>
  <Paragraphs>317</Paragraphs>
  <Slides>67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Georgia</vt:lpstr>
      <vt:lpstr>Proxima Nova Extrabold</vt:lpstr>
      <vt:lpstr>Proxima Nova Semibold</vt:lpstr>
      <vt:lpstr>Arial</vt:lpstr>
      <vt:lpstr>Calibri</vt:lpstr>
      <vt:lpstr>Noto Sans Symbols</vt:lpstr>
      <vt:lpstr>Proxima Nova</vt:lpstr>
      <vt:lpstr>Courier New</vt:lpstr>
      <vt:lpstr>4_Presentatie_verbeelding werkt - kopie</vt:lpstr>
      <vt:lpstr>4_Presentatie_verbeelding werkt - kopie</vt:lpstr>
      <vt:lpstr>4_Presentatie_verbeelding werkt - kopie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 is er veranderd aan het model?</vt:lpstr>
      <vt:lpstr>Generieke Stuk toegevoegd</vt:lpstr>
      <vt:lpstr>Link tussen LPDC en IPDC</vt:lpstr>
      <vt:lpstr>Generieke locatie</vt:lpstr>
      <vt:lpstr>Behandeling van agendapunt bestaat uit sub-activiteiten</vt:lpstr>
      <vt:lpstr>Link tussen Besluit en bijlage</vt:lpstr>
      <vt:lpstr>Link tussen twee thema’s (breder)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William Verbeeck (BE)</cp:lastModifiedBy>
  <cp:revision>3</cp:revision>
  <dcterms:modified xsi:type="dcterms:W3CDTF">2023-12-04T14:40:47Z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